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handoutMasterIdLst>
    <p:handoutMasterId r:id="rId43"/>
  </p:handoutMasterIdLst>
  <p:sldIdLst>
    <p:sldId id="257" r:id="rId2"/>
    <p:sldId id="267" r:id="rId3"/>
    <p:sldId id="260" r:id="rId4"/>
    <p:sldId id="289" r:id="rId5"/>
    <p:sldId id="269" r:id="rId6"/>
    <p:sldId id="271" r:id="rId7"/>
    <p:sldId id="290" r:id="rId8"/>
    <p:sldId id="285" r:id="rId9"/>
    <p:sldId id="300" r:id="rId10"/>
    <p:sldId id="301" r:id="rId11"/>
    <p:sldId id="302" r:id="rId12"/>
    <p:sldId id="303" r:id="rId13"/>
    <p:sldId id="304" r:id="rId14"/>
    <p:sldId id="305" r:id="rId15"/>
    <p:sldId id="276" r:id="rId16"/>
    <p:sldId id="292" r:id="rId17"/>
    <p:sldId id="291" r:id="rId18"/>
    <p:sldId id="296" r:id="rId19"/>
    <p:sldId id="299" r:id="rId20"/>
    <p:sldId id="277" r:id="rId21"/>
    <p:sldId id="275" r:id="rId22"/>
    <p:sldId id="274" r:id="rId23"/>
    <p:sldId id="273" r:id="rId24"/>
    <p:sldId id="318" r:id="rId25"/>
    <p:sldId id="307" r:id="rId26"/>
    <p:sldId id="308" r:id="rId27"/>
    <p:sldId id="309" r:id="rId28"/>
    <p:sldId id="313" r:id="rId29"/>
    <p:sldId id="310" r:id="rId30"/>
    <p:sldId id="315" r:id="rId31"/>
    <p:sldId id="316" r:id="rId32"/>
    <p:sldId id="317" r:id="rId33"/>
    <p:sldId id="320" r:id="rId34"/>
    <p:sldId id="321" r:id="rId35"/>
    <p:sldId id="319" r:id="rId36"/>
    <p:sldId id="322" r:id="rId37"/>
    <p:sldId id="272" r:id="rId38"/>
    <p:sldId id="278" r:id="rId39"/>
    <p:sldId id="284" r:id="rId40"/>
    <p:sldId id="28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9" d="100"/>
          <a:sy n="69" d="100"/>
        </p:scale>
        <p:origin x="-1196" y="12"/>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3134" y="8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86515-8EBA-400E-A96D-2F8A6C60D655}" type="datetimeFigureOut">
              <a:rPr lang="en-IN" smtClean="0"/>
              <a:pPr/>
              <a:t>20-04-2022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878CF-8FC7-4370-B28D-5CC1922D65AA}" type="slidenum">
              <a:rPr lang="en-IN" smtClean="0"/>
              <a:pPr/>
              <a:t>‹#›</a:t>
            </a:fld>
            <a:endParaRPr lang="en-IN"/>
          </a:p>
        </p:txBody>
      </p:sp>
    </p:spTree>
    <p:extLst>
      <p:ext uri="{BB962C8B-B14F-4D97-AF65-F5344CB8AC3E}">
        <p14:creationId xmlns="" xmlns:p14="http://schemas.microsoft.com/office/powerpoint/2010/main" val="111840102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32EFEE-7E95-432F-B5F7-1629128B8B50}" type="datetimeFigureOut">
              <a:rPr lang="en-IN" smtClean="0"/>
              <a:pPr/>
              <a:t>20-04-2022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69F63-365D-4A0A-B033-A46EF4671CBB}" type="slidenum">
              <a:rPr lang="en-IN" smtClean="0"/>
              <a:pPr/>
              <a:t>‹#›</a:t>
            </a:fld>
            <a:endParaRPr lang="en-IN"/>
          </a:p>
        </p:txBody>
      </p:sp>
    </p:spTree>
    <p:extLst>
      <p:ext uri="{BB962C8B-B14F-4D97-AF65-F5344CB8AC3E}">
        <p14:creationId xmlns="" xmlns:p14="http://schemas.microsoft.com/office/powerpoint/2010/main" val="392698421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pPr/>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70D537-EDE2-49AE-810C-8B0B3D1F84AB}" type="datetime1">
              <a:rPr lang="en-IN" smtClean="0"/>
              <a:pPr/>
              <a:t>20-04-2022</a:t>
            </a:fld>
            <a:endParaRPr lang="en-IN"/>
          </a:p>
        </p:txBody>
      </p:sp>
      <p:sp>
        <p:nvSpPr>
          <p:cNvPr id="5" name="Footer Placeholder 4"/>
          <p:cNvSpPr>
            <a:spLocks noGrp="1"/>
          </p:cNvSpPr>
          <p:nvPr>
            <p:ph type="ftr" sz="quarter" idx="11"/>
          </p:nvPr>
        </p:nvSpPr>
        <p:spPr>
          <a:xfrm>
            <a:off x="812805" y="6272785"/>
            <a:ext cx="4745736" cy="365125"/>
          </a:xfrm>
        </p:spPr>
        <p:txBody>
          <a:bodyPr/>
          <a:lstStyle/>
          <a:p>
            <a:r>
              <a:rPr lang="en-IN"/>
              <a:t>BATCH NO:        DEPARTMENT OF COMPUTER SCIENCE &amp; ENGINEERING</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340184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3BA35F-3FF9-4172-8315-9A07D29B3C60}" type="datetime1">
              <a:rPr lang="en-IN" smtClean="0"/>
              <a:pPr/>
              <a:t>20-04-2022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179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4DB02-0D07-4586-887F-03783EBD29DC}" type="datetime1">
              <a:rPr lang="en-IN" smtClean="0"/>
              <a:pPr/>
              <a:t>20-04-2022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65610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7F2CF-3883-4F4C-B632-6E38E4E094B5}" type="datetime1">
              <a:rPr lang="en-IN" smtClean="0"/>
              <a:pPr/>
              <a:t>20-04-2022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28454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1066AE2-AF1D-4677-96D7-EBAA6AE25E23}" type="datetime1">
              <a:rPr lang="en-IN" smtClean="0"/>
              <a:pPr/>
              <a:t>20-04-2022</a:t>
            </a:fld>
            <a:endParaRPr lang="en-I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t>BATCH NO:        DEPARTMENT OF COMPUTER SCIENCE &amp; ENGINEERING</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151365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B02B2-2503-42D5-8933-DD97C0BEA5D0}" type="datetime1">
              <a:rPr lang="en-IN" smtClean="0"/>
              <a:pPr/>
              <a:t>20-04-2022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428086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B3616-465C-495D-9A00-056676821BE6}" type="datetime1">
              <a:rPr lang="en-IN" smtClean="0"/>
              <a:pPr/>
              <a:t>20-04-2022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178576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F0F884-C838-417E-99C1-DE1F0E45D1A5}" type="datetime1">
              <a:rPr lang="en-IN" smtClean="0"/>
              <a:pPr/>
              <a:t>20-04-2022</a:t>
            </a:fld>
            <a:endParaRPr lang="en-IN"/>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341583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pPr/>
              <a:t>20-04-2022</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3915484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73DCE43-7549-4D6F-B1F3-E92C10B6BCCC}" type="datetime1">
              <a:rPr lang="en-IN" smtClean="0"/>
              <a:pPr/>
              <a:t>20-04-2022</a:t>
            </a:fld>
            <a:endParaRPr lang="en-IN"/>
          </a:p>
        </p:txBody>
      </p:sp>
      <p:sp>
        <p:nvSpPr>
          <p:cNvPr id="10" name="Footer Placeholder 9"/>
          <p:cNvSpPr>
            <a:spLocks noGrp="1"/>
          </p:cNvSpPr>
          <p:nvPr>
            <p:ph type="ftr" sz="quarter" idx="11"/>
          </p:nvPr>
        </p:nvSpPr>
        <p:spPr/>
        <p:txBody>
          <a:bodyPr/>
          <a:lstStyle/>
          <a:p>
            <a:r>
              <a:rPr lang="en-IN"/>
              <a:t>BATCH NO:        DEPARTMENT OF COMPUTER SCIENCE &amp; ENGINEERING</a:t>
            </a:r>
          </a:p>
        </p:txBody>
      </p:sp>
      <p:sp>
        <p:nvSpPr>
          <p:cNvPr id="11" name="Slide Number Placeholder 10"/>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218047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4BACCD4-F58A-4D26-959D-A6D58818C3CA}" type="datetime1">
              <a:rPr lang="en-IN" smtClean="0"/>
              <a:pPr/>
              <a:t>20-04-2022</a:t>
            </a:fld>
            <a:endParaRPr lang="en-IN"/>
          </a:p>
        </p:txBody>
      </p:sp>
      <p:sp>
        <p:nvSpPr>
          <p:cNvPr id="10" name="Slide Number Placeholder 9"/>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 xmlns:p14="http://schemas.microsoft.com/office/powerpoint/2010/main" val="147020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BEDCF45-E68F-436B-B297-193DBD8C6844}" type="datetime1">
              <a:rPr lang="en-IN" smtClean="0"/>
              <a:pPr/>
              <a:t>20-04-2022</a:t>
            </a:fld>
            <a:endParaRPr lang="en-IN"/>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t>BATCH NO:        DEPARTMENT OF COMPUTER SCIENCE &amp; ENGINEERING</a:t>
            </a:r>
            <a:endParaRPr lang="en-IN"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IN"/>
              <a:t>BATCH-NO:</a:t>
            </a:r>
            <a:endParaRPr lang="en-IN" dirty="0"/>
          </a:p>
        </p:txBody>
      </p:sp>
      <p:pic>
        <p:nvPicPr>
          <p:cNvPr id="10" name="Picture 9">
            <a:extLst>
              <a:ext uri="{FF2B5EF4-FFF2-40B4-BE49-F238E27FC236}">
                <a16:creationId xmlns="" xmlns:a16="http://schemas.microsoft.com/office/drawing/2014/main" id="{D3261038-0B5B-4134-806C-5BF2BDD140E8}"/>
              </a:ext>
            </a:extLst>
          </p:cNvPr>
          <p:cNvPicPr>
            <a:picLocks noChangeAspect="1"/>
          </p:cNvPicPr>
          <p:nvPr userDrawn="1"/>
        </p:nvPicPr>
        <p:blipFill>
          <a:blip r:embed="rId15">
            <a:extLst>
              <a:ext uri="{28A0092B-C50C-407E-A947-70E740481C1C}">
                <a14:useLocalDpi xmlns="" xmlns:a14="http://schemas.microsoft.com/office/drawing/2010/main" val="0"/>
              </a:ext>
            </a:extLst>
          </a:blip>
          <a:stretch>
            <a:fillRect/>
          </a:stretch>
        </p:blipFill>
        <p:spPr>
          <a:xfrm>
            <a:off x="7308304" y="468078"/>
            <a:ext cx="1119658" cy="1119658"/>
          </a:xfrm>
          <a:prstGeom prst="rect">
            <a:avLst/>
          </a:prstGeom>
        </p:spPr>
      </p:pic>
    </p:spTree>
    <p:extLst>
      <p:ext uri="{BB962C8B-B14F-4D97-AF65-F5344CB8AC3E}">
        <p14:creationId xmlns="" xmlns:p14="http://schemas.microsoft.com/office/powerpoint/2010/main" val="23889907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tatista.com/statistics/913398/container-throughput-worldwide/" TargetMode="External"/><Relationship Id="rId2" Type="http://schemas.openxmlformats.org/officeDocument/2006/relationships/hyperlink" Target="https://www.rfsuny.org/media/rfsuny/procedures/ap%202-3-4-way-matching%20pro.htm" TargetMode="External"/><Relationship Id="rId1" Type="http://schemas.openxmlformats.org/officeDocument/2006/relationships/slideLayout" Target="../slideLayouts/slideLayout2.xml"/><Relationship Id="rId4" Type="http://schemas.openxmlformats.org/officeDocument/2006/relationships/hyperlink" Target="https://hyperledger-fabric.readthedocs.io/en/release-1.2/endorsement-policies.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7437"/>
          </a:xfrm>
          <a:prstGeom prst="rect">
            <a:avLst/>
          </a:prstGeom>
        </p:spPr>
        <p:txBody>
          <a:bodyPr wrap="square">
            <a:spAutoFit/>
          </a:bodyPr>
          <a:lstStyle/>
          <a:p>
            <a:pPr algn="ctr"/>
            <a:r>
              <a:rPr lang="en-US" sz="1600" b="1" dirty="0">
                <a:latin typeface="Times New Roman" pitchFamily="18" charset="0"/>
                <a:ea typeface="Verdana" pitchFamily="34" charset="0"/>
                <a:cs typeface="Times New Roman" pitchFamily="18" charset="0"/>
              </a:rPr>
              <a:t>DEPARTMENT OF COMPUTER SCIENCE &amp; ENGINEERING</a:t>
            </a:r>
          </a:p>
          <a:p>
            <a:pPr algn="ctr"/>
            <a:r>
              <a:rPr lang="en-US" sz="1600" b="1" dirty="0">
                <a:latin typeface="Times New Roman" pitchFamily="18" charset="0"/>
                <a:ea typeface="Verdana" pitchFamily="34" charset="0"/>
                <a:cs typeface="Times New Roman" pitchFamily="18" charset="0"/>
              </a:rPr>
              <a:t>SCHOOL OF COMPUTING</a:t>
            </a:r>
          </a:p>
          <a:p>
            <a:pPr lvl="0" algn="ctr" eaLnBrk="1" latinLnBrk="1" hangingPunct="1"/>
            <a:r>
              <a:rPr lang="en-US" altLang="en-US" sz="1600" b="1" dirty="0">
                <a:latin typeface="Times New Roman" pitchFamily="18" charset="0"/>
                <a:ea typeface="Verdana" pitchFamily="34" charset="0"/>
              </a:rPr>
              <a:t>1156CS701- MAJOR PROJECT </a:t>
            </a:r>
          </a:p>
          <a:p>
            <a:pPr algn="ctr" rtl="0">
              <a:spcBef>
                <a:spcPts val="0"/>
              </a:spcBef>
              <a:spcAft>
                <a:spcPts val="0"/>
              </a:spcAft>
            </a:pPr>
            <a:r>
              <a:rPr lang="en-IN" sz="1800" b="1" i="0" u="none" strike="noStrike" dirty="0">
                <a:solidFill>
                  <a:srgbClr val="000000"/>
                </a:solidFill>
                <a:effectLst/>
                <a:latin typeface="Times New Roman" panose="02020603050405020304" pitchFamily="18" charset="0"/>
              </a:rPr>
              <a:t>INTERNSHIP THROUGH DDD/PLACEMENT/ABROAD</a:t>
            </a:r>
            <a:endParaRPr lang="en-IN" sz="1600" b="0" dirty="0">
              <a:effectLst/>
            </a:endParaRPr>
          </a:p>
          <a:p>
            <a:pPr algn="ctr"/>
            <a:r>
              <a:rPr lang="en-US" sz="1600" b="1" dirty="0">
                <a:latin typeface="Times New Roman" pitchFamily="18" charset="0"/>
                <a:ea typeface="Verdana" pitchFamily="34" charset="0"/>
                <a:cs typeface="Times New Roman" pitchFamily="18" charset="0"/>
              </a:rPr>
              <a:t>WINTER SEMESTER(21-22) </a:t>
            </a:r>
          </a:p>
          <a:p>
            <a:pPr algn="ctr"/>
            <a:r>
              <a:rPr lang="en-US" sz="1600" b="1" dirty="0">
                <a:latin typeface="Times New Roman" pitchFamily="18" charset="0"/>
                <a:ea typeface="Verdana" pitchFamily="34" charset="0"/>
                <a:cs typeface="Times New Roman" pitchFamily="18" charset="0"/>
              </a:rPr>
              <a:t>REVIEW - I</a:t>
            </a:r>
            <a:endParaRPr lang="en-IN" sz="1600" dirty="0">
              <a:latin typeface="Times New Roman" pitchFamily="18" charset="0"/>
              <a:ea typeface="Verdana" pitchFamily="34" charset="0"/>
              <a:cs typeface="Times New Roman" pitchFamily="18" charset="0"/>
            </a:endParaRPr>
          </a:p>
          <a:p>
            <a:pPr algn="ctr"/>
            <a:endParaRPr lang="en-IN" dirty="0"/>
          </a:p>
        </p:txBody>
      </p:sp>
      <p:sp>
        <p:nvSpPr>
          <p:cNvPr id="7" name="Rectangle 6"/>
          <p:cNvSpPr/>
          <p:nvPr/>
        </p:nvSpPr>
        <p:spPr>
          <a:xfrm>
            <a:off x="557808" y="3362801"/>
            <a:ext cx="7848872" cy="830997"/>
          </a:xfrm>
          <a:prstGeom prst="rect">
            <a:avLst/>
          </a:prstGeom>
        </p:spPr>
        <p:txBody>
          <a:bodyPr wrap="square">
            <a:spAutoFit/>
          </a:bodyPr>
          <a:lstStyle/>
          <a:p>
            <a:pPr algn="ctr"/>
            <a:r>
              <a:rPr lang="en-US" sz="2400" b="1" dirty="0" smtClean="0">
                <a:latin typeface="Times New Roman"/>
                <a:cs typeface="Times New Roman"/>
              </a:rPr>
              <a:t>“</a:t>
            </a:r>
            <a:r>
              <a:rPr lang="en-US" sz="2400" b="1" dirty="0" smtClean="0">
                <a:latin typeface="Times New Roman"/>
                <a:ea typeface="Times New Roman"/>
              </a:rPr>
              <a:t>BLOCKCHAIN BASED ACCOUNTS PAYABLE PLATFORM FOR GOODS TRADE</a:t>
            </a:r>
            <a:r>
              <a:rPr lang="en-US" sz="2400" b="1" spc="-5" dirty="0" smtClean="0">
                <a:latin typeface="Times New Roman"/>
                <a:cs typeface="Times New Roman"/>
              </a:rPr>
              <a:t>”</a:t>
            </a:r>
            <a:endParaRPr lang="en-IN" sz="2000" dirty="0"/>
          </a:p>
        </p:txBody>
      </p:sp>
      <p:sp>
        <p:nvSpPr>
          <p:cNvPr id="8" name="Rectangle 7"/>
          <p:cNvSpPr/>
          <p:nvPr/>
        </p:nvSpPr>
        <p:spPr>
          <a:xfrm>
            <a:off x="3707904" y="4869160"/>
            <a:ext cx="5220072" cy="954107"/>
          </a:xfrm>
          <a:prstGeom prst="rect">
            <a:avLst/>
          </a:prstGeom>
        </p:spPr>
        <p:txBody>
          <a:bodyPr wrap="square">
            <a:spAutoFit/>
          </a:bodyPr>
          <a:lstStyle/>
          <a:p>
            <a:pPr algn="just"/>
            <a:r>
              <a:rPr lang="en-IN" sz="1400" b="1" dirty="0">
                <a:latin typeface="Times New Roman" pitchFamily="18" charset="0"/>
                <a:cs typeface="Times New Roman" pitchFamily="18" charset="0"/>
              </a:rPr>
              <a:t>PRESENTED BY</a:t>
            </a:r>
          </a:p>
          <a:p>
            <a:pPr algn="just"/>
            <a:endParaRPr lang="en-IN" sz="1400" b="1" dirty="0">
              <a:latin typeface="Times New Roman" pitchFamily="18" charset="0"/>
              <a:cs typeface="Times New Roman" pitchFamily="18" charset="0"/>
            </a:endParaRPr>
          </a:p>
          <a:p>
            <a:r>
              <a:rPr lang="en-US" sz="1400" b="1" spc="-5" dirty="0" smtClean="0">
                <a:latin typeface="Times New Roman"/>
                <a:cs typeface="Times New Roman"/>
              </a:rPr>
              <a:t>VENKATESHWAR REDDY PUCHALA                           </a:t>
            </a:r>
            <a:r>
              <a:rPr lang="en-US" sz="1400" b="1" dirty="0" smtClean="0">
                <a:latin typeface="Times New Roman"/>
                <a:cs typeface="Times New Roman"/>
              </a:rPr>
              <a:t>(VTU14738</a:t>
            </a:r>
            <a:r>
              <a:rPr lang="en-US" sz="1400" b="1" spc="-5" dirty="0" smtClean="0">
                <a:latin typeface="Times New Roman"/>
                <a:cs typeface="Times New Roman"/>
              </a:rPr>
              <a:t>) (18UECSO923)</a:t>
            </a:r>
            <a:endParaRPr lang="en-IN" sz="1400" b="1" dirty="0">
              <a:latin typeface="Times New Roman" pitchFamily="18" charset="0"/>
              <a:cs typeface="Times New Roman" pitchFamily="18" charset="0"/>
            </a:endParaRPr>
          </a:p>
        </p:txBody>
      </p:sp>
      <p:sp>
        <p:nvSpPr>
          <p:cNvPr id="9" name="Rectangle 8"/>
          <p:cNvSpPr/>
          <p:nvPr/>
        </p:nvSpPr>
        <p:spPr>
          <a:xfrm>
            <a:off x="216024" y="4831998"/>
            <a:ext cx="3185592" cy="954107"/>
          </a:xfrm>
          <a:prstGeom prst="rect">
            <a:avLst/>
          </a:prstGeom>
        </p:spPr>
        <p:txBody>
          <a:bodyPr wrap="square">
            <a:spAutoFit/>
          </a:bodyPr>
          <a:lstStyle/>
          <a:p>
            <a:r>
              <a:rPr lang="en-IN" sz="1400" b="1" dirty="0">
                <a:latin typeface="Times New Roman" pitchFamily="18" charset="0"/>
                <a:cs typeface="Times New Roman" pitchFamily="18" charset="0"/>
              </a:rPr>
              <a:t>SUPERVISED BY</a:t>
            </a:r>
          </a:p>
          <a:p>
            <a:endParaRPr lang="en-IN" sz="1400" b="1" dirty="0">
              <a:latin typeface="Times New Roman" pitchFamily="18" charset="0"/>
              <a:cs typeface="Times New Roman" pitchFamily="18" charset="0"/>
            </a:endParaRPr>
          </a:p>
          <a:p>
            <a:r>
              <a:rPr lang="en-IN" sz="1400" b="1" dirty="0">
                <a:latin typeface="Times New Roman" pitchFamily="18" charset="0"/>
                <a:cs typeface="Times New Roman" pitchFamily="18" charset="0"/>
              </a:rPr>
              <a:t>Faculty Name</a:t>
            </a:r>
          </a:p>
          <a:p>
            <a:r>
              <a:rPr lang="en-IN" sz="1400" b="1" dirty="0">
                <a:latin typeface="Times New Roman" pitchFamily="18" charset="0"/>
                <a:cs typeface="Times New Roman" pitchFamily="18" charset="0"/>
              </a:rPr>
              <a:t>Designation</a:t>
            </a:r>
            <a:endParaRPr lang="en-IN" sz="1400" dirty="0"/>
          </a:p>
        </p:txBody>
      </p:sp>
      <p:sp>
        <p:nvSpPr>
          <p:cNvPr id="2" name="Date Placeholder 1">
            <a:extLst>
              <a:ext uri="{FF2B5EF4-FFF2-40B4-BE49-F238E27FC236}">
                <a16:creationId xmlns="" xmlns:a16="http://schemas.microsoft.com/office/drawing/2014/main" id="{0AAA78FB-F602-4DCA-A36C-E9E40BCA6B79}"/>
              </a:ext>
            </a:extLst>
          </p:cNvPr>
          <p:cNvSpPr>
            <a:spLocks noGrp="1"/>
          </p:cNvSpPr>
          <p:nvPr>
            <p:ph type="dt" sz="half" idx="10"/>
          </p:nvPr>
        </p:nvSpPr>
        <p:spPr/>
        <p:txBody>
          <a:bodyPr/>
          <a:lstStyle/>
          <a:p>
            <a:fld id="{BDE25BC2-97E0-42D5-B1EE-307C8651BB35}" type="datetime1">
              <a:rPr lang="en-IN" smtClean="0"/>
              <a:pPr/>
              <a:t>20-04-2022</a:t>
            </a:fld>
            <a:endParaRPr lang="en-IN"/>
          </a:p>
        </p:txBody>
      </p:sp>
      <p:sp>
        <p:nvSpPr>
          <p:cNvPr id="3" name="Footer Placeholder 2">
            <a:extLst>
              <a:ext uri="{FF2B5EF4-FFF2-40B4-BE49-F238E27FC236}">
                <a16:creationId xmlns="" xmlns:a16="http://schemas.microsoft.com/office/drawing/2014/main" id="{69B93914-0C82-4A5B-9835-B0D18B34098C}"/>
              </a:ext>
            </a:extLst>
          </p:cNvPr>
          <p:cNvSpPr>
            <a:spLocks noGrp="1"/>
          </p:cNvSpPr>
          <p:nvPr>
            <p:ph type="ftr" sz="quarter" idx="11"/>
          </p:nvPr>
        </p:nvSpPr>
        <p:spPr/>
        <p:txBody>
          <a:bodyPr/>
          <a:lstStyle/>
          <a:p>
            <a:r>
              <a:rPr lang="en-IN"/>
              <a:t>BATCH NO:        DEPARTMENT OF COMPUTER SCIENCE &amp; ENGINEERING</a:t>
            </a:r>
          </a:p>
        </p:txBody>
      </p:sp>
      <p:sp>
        <p:nvSpPr>
          <p:cNvPr id="10" name="Slide Number Placeholder 9"/>
          <p:cNvSpPr>
            <a:spLocks noGrp="1"/>
          </p:cNvSpPr>
          <p:nvPr>
            <p:ph type="sldNum" sz="quarter" idx="12"/>
          </p:nvPr>
        </p:nvSpPr>
        <p:spPr>
          <a:xfrm>
            <a:off x="349111" y="6356351"/>
            <a:ext cx="8166239" cy="365125"/>
          </a:xfrm>
        </p:spPr>
        <p:txBody>
          <a:bodyPr/>
          <a:lstStyle/>
          <a:p>
            <a:fld id="{FA00FD27-8DB0-4CB2-BD37-BEA95C6A1008}" type="slidenum">
              <a:rPr lang="en-IN" smtClean="0"/>
              <a:pPr/>
              <a:t>1</a:t>
            </a:fld>
            <a:endParaRPr lang="en-IN" dirty="0"/>
          </a:p>
        </p:txBody>
      </p:sp>
    </p:spTree>
    <p:extLst>
      <p:ext uri="{BB962C8B-B14F-4D97-AF65-F5344CB8AC3E}">
        <p14:creationId xmlns="" xmlns:p14="http://schemas.microsoft.com/office/powerpoint/2010/main" val="227093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b="1" dirty="0" smtClean="0"/>
              <a:t>TITLE: “</a:t>
            </a:r>
            <a:r>
              <a:rPr lang="en-US" sz="1600" b="1" dirty="0" err="1" smtClean="0"/>
              <a:t>Blockchain</a:t>
            </a:r>
            <a:r>
              <a:rPr lang="en-US" sz="1600" b="1" dirty="0" smtClean="0"/>
              <a:t>-enabled trade finance innovation: </a:t>
            </a:r>
            <a:br>
              <a:rPr lang="en-US" sz="1600" b="1" dirty="0" smtClean="0"/>
            </a:br>
            <a:r>
              <a:rPr lang="en-US" sz="1600" b="1" dirty="0" smtClean="0"/>
              <a:t>A potential paradigm shift on using letter of credit,” </a:t>
            </a:r>
            <a:br>
              <a:rPr lang="en-US" sz="1600" b="1" dirty="0" smtClean="0"/>
            </a:br>
            <a:r>
              <a:rPr lang="en-US" sz="1600" b="1" dirty="0" smtClean="0"/>
              <a:t/>
            </a:r>
            <a:br>
              <a:rPr lang="en-US" sz="1600" b="1" dirty="0" smtClean="0"/>
            </a:br>
            <a:r>
              <a:rPr lang="en-US" sz="1600" b="1" dirty="0" smtClean="0"/>
              <a:t>AUTHORS’S: S. E. Chang, H. L. </a:t>
            </a:r>
            <a:r>
              <a:rPr lang="en-US" sz="1600" b="1" dirty="0" err="1" smtClean="0"/>
              <a:t>Luo</a:t>
            </a:r>
            <a:r>
              <a:rPr lang="en-US" sz="1600" b="1" dirty="0" smtClean="0"/>
              <a:t>, and Y. Chen,</a:t>
            </a:r>
            <a:r>
              <a:rPr lang="en-US" sz="1600" dirty="0" smtClean="0"/>
              <a:t/>
            </a:r>
            <a:br>
              <a:rPr lang="en-US" sz="1600" dirty="0" smtClean="0"/>
            </a:br>
            <a:endParaRPr lang="en-US" sz="1600" b="1" dirty="0"/>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dirty="0" smtClean="0">
                <a:latin typeface="Times New Roman" pitchFamily="18" charset="0"/>
                <a:cs typeface="Times New Roman" pitchFamily="18" charset="0"/>
              </a:rPr>
              <a:t>This paper explores a potential paradigm shift in trade finance utilizing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technology. Traditionally, the centralized operating model has governed trade finance and the manner in which traders handle business processes. However, such heavy reliance on centralized authorities has made for poor performance, the lack of flexibility and transparency, and vulnerability to malicious alteration. The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as a distributed ledger technology (DLT), has attracted growing attention and has the potential to disrupt legacy finance procedures such as payment by letter of credit (L/C). International trade players may benefit from the technological reengineering of financial processes through the implementation of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and smart contract-based platforms. </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7032"/>
            <a:ext cx="7772400" cy="1115568"/>
          </a:xfrm>
        </p:spPr>
        <p:txBody>
          <a:bodyPr>
            <a:noAutofit/>
          </a:bodyPr>
          <a:lstStyle/>
          <a:p>
            <a:r>
              <a:rPr lang="en-US" sz="1800" b="1" dirty="0" smtClean="0">
                <a:latin typeface="Times New Roman" pitchFamily="18" charset="0"/>
                <a:cs typeface="Times New Roman" pitchFamily="18" charset="0"/>
              </a:rPr>
              <a:t>TITLE: “</a:t>
            </a:r>
            <a:r>
              <a:rPr lang="en-US" sz="1800" b="1" dirty="0" err="1" smtClean="0">
                <a:latin typeface="Times New Roman" pitchFamily="18" charset="0"/>
                <a:cs typeface="Times New Roman" pitchFamily="18" charset="0"/>
              </a:rPr>
              <a:t>Blockchain</a:t>
            </a:r>
            <a:r>
              <a:rPr lang="en-US" sz="1800" b="1" dirty="0" smtClean="0">
                <a:latin typeface="Times New Roman" pitchFamily="18" charset="0"/>
                <a:cs typeface="Times New Roman" pitchFamily="18" charset="0"/>
              </a:rPr>
              <a:t>-based settlement for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asset trading,”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AUTHORS’S: J. Chiu and T. V. </a:t>
            </a:r>
            <a:r>
              <a:rPr lang="en-US" sz="1800" dirty="0" err="1" smtClean="0">
                <a:latin typeface="Times New Roman" pitchFamily="18" charset="0"/>
                <a:cs typeface="Times New Roman" pitchFamily="18" charset="0"/>
              </a:rPr>
              <a:t>Koeppl</a:t>
            </a:r>
            <a:r>
              <a:rPr lang="en-US" sz="1800" dirty="0" smtClean="0">
                <a:latin typeface="Times New Roman" pitchFamily="18" charset="0"/>
                <a:cs typeface="Times New Roman" pitchFamily="18" charset="0"/>
              </a:rPr>
              <a:t>,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dirty="0" smtClean="0">
                <a:latin typeface="Times New Roman" pitchFamily="18" charset="0"/>
                <a:cs typeface="Times New Roman" pitchFamily="18" charset="0"/>
              </a:rPr>
              <a:t>Can securities be settled on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and, if so, what are the gains relative to existing settlement systems? The main benefit of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is faster and more flexible settlement, whereas settlement fails need to be ruled out where participants fork the chain to cancel trading losses. </a:t>
            </a:r>
          </a:p>
          <a:p>
            <a:pPr algn="just">
              <a:lnSpc>
                <a:spcPct val="150000"/>
              </a:lnSpc>
            </a:pPr>
            <a:r>
              <a:rPr lang="en-US" dirty="0" smtClean="0">
                <a:latin typeface="Times New Roman" pitchFamily="18" charset="0"/>
                <a:cs typeface="Times New Roman" pitchFamily="18" charset="0"/>
              </a:rPr>
              <a:t>With a proof-of-work protocol, the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needs to restrict settlement speed through block size and time in order to generate transaction fees, which finance costly mining. Despite mining being a deadweight cost, our estimates for the U.S. corporate debt market yield net gains from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in the range of 1–4 bps.</a:t>
            </a:r>
          </a:p>
          <a:p>
            <a:pPr algn="just">
              <a:lnSpc>
                <a:spcPct val="150000"/>
              </a:lnSpc>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11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b="1" dirty="0" smtClean="0"/>
              <a:t>TITLE: “Adoption of </a:t>
            </a:r>
            <a:r>
              <a:rPr lang="en-US" sz="1800" b="1" dirty="0" err="1" smtClean="0"/>
              <a:t>blockchain</a:t>
            </a:r>
            <a:r>
              <a:rPr lang="en-US" sz="1800" b="1" dirty="0" smtClean="0"/>
              <a:t> technology in </a:t>
            </a:r>
            <a:br>
              <a:rPr lang="en-US" sz="1800" b="1" dirty="0" smtClean="0"/>
            </a:br>
            <a:r>
              <a:rPr lang="en-US" sz="1800" b="1" dirty="0" smtClean="0"/>
              <a:t>	trade finance process,” </a:t>
            </a:r>
            <a:br>
              <a:rPr lang="en-US" sz="1800" b="1" dirty="0" smtClean="0"/>
            </a:br>
            <a:r>
              <a:rPr lang="en-US" sz="1800" dirty="0" smtClean="0"/>
              <a:t/>
            </a:r>
            <a:br>
              <a:rPr lang="en-US" sz="1800" dirty="0" smtClean="0"/>
            </a:br>
            <a:r>
              <a:rPr lang="en-US" sz="1400" dirty="0" smtClean="0"/>
              <a:t>AUTHORS’S: A. </a:t>
            </a:r>
            <a:r>
              <a:rPr lang="en-US" sz="1400" dirty="0" err="1" smtClean="0"/>
              <a:t>Bogucharskov</a:t>
            </a:r>
            <a:r>
              <a:rPr lang="en-US" sz="1400" dirty="0" smtClean="0"/>
              <a:t>, I. </a:t>
            </a:r>
            <a:r>
              <a:rPr lang="en-US" sz="1400" dirty="0" err="1" smtClean="0"/>
              <a:t>Pokamestov</a:t>
            </a:r>
            <a:r>
              <a:rPr lang="en-US" sz="1400" dirty="0" smtClean="0"/>
              <a:t>, K. </a:t>
            </a:r>
            <a:r>
              <a:rPr lang="en-US" sz="1400" dirty="0" err="1" smtClean="0"/>
              <a:t>Adamova</a:t>
            </a:r>
            <a:r>
              <a:rPr lang="en-US" sz="1400" dirty="0" smtClean="0"/>
              <a:t>,</a:t>
            </a:r>
            <a:br>
              <a:rPr lang="en-US" sz="1400" dirty="0" smtClean="0"/>
            </a:br>
            <a:r>
              <a:rPr lang="en-US" sz="1400" dirty="0" smtClean="0"/>
              <a:t>	     and Z. N. </a:t>
            </a:r>
            <a:r>
              <a:rPr lang="en-US" sz="1400" dirty="0" err="1" smtClean="0"/>
              <a:t>Tropina</a:t>
            </a:r>
            <a:r>
              <a:rPr lang="en-US" sz="1400" dirty="0" smtClean="0"/>
              <a:t>, </a:t>
            </a:r>
            <a:r>
              <a:rPr lang="en-US" sz="1800" dirty="0" smtClean="0"/>
              <a:t/>
            </a:r>
            <a:br>
              <a:rPr lang="en-US" sz="1800" dirty="0" smtClean="0"/>
            </a:br>
            <a:endParaRPr lang="en-US" sz="1800" dirty="0"/>
          </a:p>
        </p:txBody>
      </p:sp>
      <p:sp>
        <p:nvSpPr>
          <p:cNvPr id="3" name="Content Placeholder 2"/>
          <p:cNvSpPr>
            <a:spLocks noGrp="1"/>
          </p:cNvSpPr>
          <p:nvPr>
            <p:ph idx="1"/>
          </p:nvPr>
        </p:nvSpPr>
        <p:spPr/>
        <p:txBody>
          <a:bodyPr/>
          <a:lstStyle/>
          <a:p>
            <a:pPr algn="just">
              <a:lnSpc>
                <a:spcPct val="150000"/>
              </a:lnSpc>
            </a:pPr>
            <a:r>
              <a:rPr lang="en-US" dirty="0" smtClean="0">
                <a:latin typeface="Times New Roman" pitchFamily="18" charset="0"/>
                <a:cs typeface="Times New Roman" pitchFamily="18" charset="0"/>
              </a:rPr>
              <a:t>The paper aims to examine areas and ways of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application in trade finance and to identify key aspects of improving transactions process. We present possible interaction of participants with digital letters of credit and factoring with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application and display its effect on key trade finance instruments.</a:t>
            </a:r>
          </a:p>
          <a:p>
            <a:pPr algn="just">
              <a:lnSpc>
                <a:spcPct val="150000"/>
              </a:lnSpc>
            </a:pPr>
            <a:r>
              <a:rPr lang="en-US" dirty="0" smtClean="0">
                <a:latin typeface="Times New Roman"/>
                <a:ea typeface="Calibri"/>
              </a:rPr>
              <a:t>Moreover, we identifies a number of problems, implementation solutions of which will lead to further more efficient application of technology in supply chain finance.</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b="1" dirty="0" smtClean="0"/>
              <a:t>TITLE: “Performance benchmarking and optimizing </a:t>
            </a:r>
            <a:br>
              <a:rPr lang="en-US" sz="1600" b="1" dirty="0" smtClean="0"/>
            </a:br>
            <a:r>
              <a:rPr lang="en-US" sz="1600" b="1" dirty="0" smtClean="0"/>
              <a:t>	</a:t>
            </a:r>
            <a:r>
              <a:rPr lang="en-US" sz="1600" b="1" dirty="0" err="1" smtClean="0"/>
              <a:t>hyperledger</a:t>
            </a:r>
            <a:r>
              <a:rPr lang="en-US" sz="1600" b="1" dirty="0" smtClean="0"/>
              <a:t> fabric </a:t>
            </a:r>
            <a:r>
              <a:rPr lang="en-US" sz="1600" b="1" dirty="0" err="1" smtClean="0"/>
              <a:t>blockchain</a:t>
            </a:r>
            <a:r>
              <a:rPr lang="en-US" sz="1600" b="1" dirty="0" smtClean="0"/>
              <a:t> platform,” </a:t>
            </a:r>
            <a:r>
              <a:rPr lang="en-US" sz="1600" dirty="0" smtClean="0"/>
              <a:t/>
            </a:r>
            <a:br>
              <a:rPr lang="en-US" sz="1600" dirty="0" smtClean="0"/>
            </a:br>
            <a:r>
              <a:rPr lang="en-US" sz="1600" dirty="0" smtClean="0"/>
              <a:t/>
            </a:r>
            <a:br>
              <a:rPr lang="en-US" sz="1600" dirty="0" smtClean="0"/>
            </a:br>
            <a:r>
              <a:rPr lang="en-US" sz="1600" dirty="0" smtClean="0"/>
              <a:t>AUTHORS’S: P. </a:t>
            </a:r>
            <a:r>
              <a:rPr lang="en-US" sz="1600" dirty="0" err="1" smtClean="0"/>
              <a:t>Thakkar</a:t>
            </a:r>
            <a:r>
              <a:rPr lang="en-US" sz="1600" dirty="0" smtClean="0"/>
              <a:t>, S. Nathan, and B. </a:t>
            </a:r>
            <a:r>
              <a:rPr lang="en-US" sz="1600" dirty="0" err="1" smtClean="0"/>
              <a:t>Viswanathan</a:t>
            </a:r>
            <a:r>
              <a:rPr lang="en-US" sz="1600" dirty="0" smtClean="0"/>
              <a:t>, </a:t>
            </a:r>
            <a:br>
              <a:rPr lang="en-US" sz="1600" dirty="0" smtClean="0"/>
            </a:br>
            <a:endParaRPr lang="en-US" sz="1600" dirty="0"/>
          </a:p>
        </p:txBody>
      </p:sp>
      <p:sp>
        <p:nvSpPr>
          <p:cNvPr id="3" name="Content Placeholder 2"/>
          <p:cNvSpPr>
            <a:spLocks noGrp="1"/>
          </p:cNvSpPr>
          <p:nvPr>
            <p:ph idx="1"/>
          </p:nvPr>
        </p:nvSpPr>
        <p:spPr/>
        <p:txBody>
          <a:bodyPr>
            <a:normAutofit fontScale="77500" lnSpcReduction="20000"/>
          </a:bodyPr>
          <a:lstStyle/>
          <a:p>
            <a:pPr algn="just">
              <a:lnSpc>
                <a:spcPct val="150000"/>
              </a:lnSpc>
            </a:pPr>
            <a:r>
              <a:rPr lang="en-US" sz="2400" dirty="0" smtClean="0">
                <a:latin typeface="Times New Roman" pitchFamily="18" charset="0"/>
                <a:cs typeface="Times New Roman" pitchFamily="18" charset="0"/>
              </a:rPr>
              <a:t>The performance of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 platform is a major concern for enterprise applications, in this work, we perform a comprehensive empirical study to characterize the performance of </a:t>
            </a:r>
            <a:r>
              <a:rPr lang="en-US" sz="2400" dirty="0" err="1" smtClean="0">
                <a:latin typeface="Times New Roman" pitchFamily="18" charset="0"/>
                <a:cs typeface="Times New Roman" pitchFamily="18" charset="0"/>
              </a:rPr>
              <a:t>Hyperledger</a:t>
            </a:r>
            <a:r>
              <a:rPr lang="en-US" sz="2400" dirty="0" smtClean="0">
                <a:latin typeface="Times New Roman" pitchFamily="18" charset="0"/>
                <a:cs typeface="Times New Roman" pitchFamily="18" charset="0"/>
              </a:rPr>
              <a:t> Fabric and identify potential performance bottlenecks to gain a better understanding of the system. </a:t>
            </a:r>
          </a:p>
          <a:p>
            <a:pPr algn="just">
              <a:lnSpc>
                <a:spcPct val="150000"/>
              </a:lnSpc>
            </a:pPr>
            <a:r>
              <a:rPr lang="en-US" sz="2400" dirty="0" smtClean="0">
                <a:latin typeface="Times New Roman" pitchFamily="18" charset="0"/>
                <a:cs typeface="Times New Roman" pitchFamily="18" charset="0"/>
              </a:rPr>
              <a:t>We follow a two-phased approach. In the first phase, our goal is to understand the impact of various configuration parameters such as block size, endorsement policy, channels, resource allocation, state database choice on the transaction throughput &amp; latency to provide various guidelines on configuring these parameters. </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13</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734568"/>
          </a:xfrm>
        </p:spPr>
        <p:txBody>
          <a:bodyPr/>
          <a:lstStyle/>
          <a:p>
            <a:r>
              <a:rPr lang="en-US" sz="2400" b="1" dirty="0" smtClean="0">
                <a:latin typeface="Times New Roman" pitchFamily="18" charset="0"/>
                <a:cs typeface="Times New Roman" pitchFamily="18" charset="0"/>
              </a:rPr>
              <a:t>PROPOSED SYSTEM:</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685800" y="1600200"/>
            <a:ext cx="7772400" cy="4572000"/>
          </a:xfrm>
        </p:spPr>
        <p:txBody>
          <a:bodyPr>
            <a:normAutofit/>
          </a:bodyPr>
          <a:lstStyle/>
          <a:p>
            <a:pPr algn="just">
              <a:lnSpc>
                <a:spcPct val="150000"/>
              </a:lnSpc>
            </a:pPr>
            <a:r>
              <a:rPr lang="en-US" dirty="0" smtClean="0">
                <a:latin typeface="Times New Roman" pitchFamily="18" charset="0"/>
                <a:cs typeface="Times New Roman" pitchFamily="18" charset="0"/>
              </a:rPr>
              <a:t>In this Proposed concept </a:t>
            </a:r>
            <a:r>
              <a:rPr lang="en-US" dirty="0" smtClean="0">
                <a:latin typeface="Times New Roman" pitchFamily="18" charset="0"/>
                <a:cs typeface="Times New Roman" pitchFamily="18" charset="0"/>
              </a:rPr>
              <a:t>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-based accounts payable system extending the </a:t>
            </a:r>
            <a:r>
              <a:rPr lang="en-US" dirty="0" err="1" smtClean="0">
                <a:latin typeface="Times New Roman" pitchFamily="18" charset="0"/>
                <a:cs typeface="Times New Roman" pitchFamily="18" charset="0"/>
              </a:rPr>
              <a:t>TradeLens</a:t>
            </a:r>
            <a:r>
              <a:rPr lang="en-US" dirty="0" smtClean="0">
                <a:latin typeface="Times New Roman" pitchFamily="18" charset="0"/>
                <a:cs typeface="Times New Roman" pitchFamily="18" charset="0"/>
              </a:rPr>
              <a:t> platform with capabilities to fulfill the needs of the supply chain network participants related to invoice processing (generation of CA and PAs) and dispute handling</a:t>
            </a:r>
            <a:r>
              <a:rPr lang="en-US" dirty="0" smtClean="0">
                <a:latin typeface="Times New Roman" pitchFamily="18" charset="0"/>
                <a:cs typeface="Times New Roman" pitchFamily="18" charset="0"/>
              </a:rPr>
              <a:t>.</a:t>
            </a:r>
          </a:p>
          <a:p>
            <a:pPr algn="just">
              <a:lnSpc>
                <a:spcPct val="150000"/>
              </a:lnSpc>
            </a:pPr>
            <a:r>
              <a:rPr lang="en-US" dirty="0" smtClean="0">
                <a:latin typeface="Times New Roman" pitchFamily="18" charset="0"/>
                <a:cs typeface="Times New Roman" pitchFamily="18" charset="0"/>
              </a:rPr>
              <a:t>Here are the key features of our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-based accounts payable platform. CA is generated by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smart contract using the EDI documents PO, DA, RA, and supplier invoice. PAs for supplier and carriers are generated by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smart contract using supplier invoice, carrier invoices, and CA. </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6D09E5-2A46-4197-84BE-FB6DF8F71D24}"/>
              </a:ext>
            </a:extLst>
          </p:cNvPr>
          <p:cNvSpPr>
            <a:spLocks noGrp="1"/>
          </p:cNvSpPr>
          <p:nvPr>
            <p:ph type="title"/>
          </p:nvPr>
        </p:nvSpPr>
        <p:spPr>
          <a:xfrm>
            <a:off x="685800" y="484632"/>
            <a:ext cx="7772400" cy="886968"/>
          </a:xfrm>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4A3EF3F-6DBB-46F9-9395-C8AED19F621F}"/>
              </a:ext>
            </a:extLst>
          </p:cNvPr>
          <p:cNvSpPr>
            <a:spLocks noGrp="1"/>
          </p:cNvSpPr>
          <p:nvPr>
            <p:ph idx="1"/>
          </p:nvPr>
        </p:nvSpPr>
        <p:spPr>
          <a:xfrm>
            <a:off x="685800" y="1676400"/>
            <a:ext cx="7772400" cy="3886200"/>
          </a:xfrm>
        </p:spPr>
        <p:txBody>
          <a:bodyPr>
            <a:normAutofit fontScale="85000" lnSpcReduction="20000"/>
          </a:bodyPr>
          <a:lstStyle/>
          <a:p>
            <a:pPr lvl="0">
              <a:lnSpc>
                <a:spcPct val="150000"/>
              </a:lnSpc>
              <a:buFont typeface="Wingdings" pitchFamily="2" charset="2"/>
              <a:buChar char="Ø"/>
            </a:pPr>
            <a:r>
              <a:rPr lang="en-US" sz="2800" dirty="0" smtClean="0">
                <a:latin typeface="Times New Roman" pitchFamily="18" charset="0"/>
                <a:cs typeface="Times New Roman" pitchFamily="18" charset="0"/>
              </a:rPr>
              <a:t>Claim Advice generation</a:t>
            </a:r>
          </a:p>
          <a:p>
            <a:pPr lvl="0">
              <a:lnSpc>
                <a:spcPct val="150000"/>
              </a:lnSpc>
              <a:buFont typeface="Wingdings" pitchFamily="2" charset="2"/>
              <a:buChar char="Ø"/>
            </a:pPr>
            <a:r>
              <a:rPr lang="en-US" sz="2800" dirty="0" smtClean="0">
                <a:latin typeface="Times New Roman" pitchFamily="18" charset="0"/>
                <a:cs typeface="Times New Roman" pitchFamily="18" charset="0"/>
              </a:rPr>
              <a:t>Payment Advice generation</a:t>
            </a:r>
          </a:p>
          <a:p>
            <a:pPr lvl="0">
              <a:lnSpc>
                <a:spcPct val="150000"/>
              </a:lnSpc>
              <a:buFont typeface="Wingdings" pitchFamily="2" charset="2"/>
              <a:buChar char="Ø"/>
            </a:pPr>
            <a:r>
              <a:rPr lang="en-US" sz="2800" dirty="0" smtClean="0">
                <a:latin typeface="Times New Roman" pitchFamily="18" charset="0"/>
                <a:cs typeface="Times New Roman" pitchFamily="18" charset="0"/>
              </a:rPr>
              <a:t>Claim Advice state management</a:t>
            </a:r>
          </a:p>
          <a:p>
            <a:pPr lvl="0">
              <a:lnSpc>
                <a:spcPct val="150000"/>
              </a:lnSpc>
              <a:buFont typeface="Wingdings" pitchFamily="2" charset="2"/>
              <a:buChar char="Ø"/>
            </a:pPr>
            <a:r>
              <a:rPr lang="en-US" sz="2800" dirty="0" smtClean="0">
                <a:latin typeface="Times New Roman" pitchFamily="18" charset="0"/>
                <a:cs typeface="Times New Roman" pitchFamily="18" charset="0"/>
              </a:rPr>
              <a:t>Payment Advice state management</a:t>
            </a:r>
          </a:p>
          <a:p>
            <a:pPr lvl="0">
              <a:lnSpc>
                <a:spcPct val="150000"/>
              </a:lnSpc>
              <a:buFont typeface="Wingdings" pitchFamily="2" charset="2"/>
              <a:buChar char="Ø"/>
            </a:pPr>
            <a:r>
              <a:rPr lang="en-US" sz="2800" dirty="0" smtClean="0">
                <a:latin typeface="Times New Roman" pitchFamily="18" charset="0"/>
                <a:cs typeface="Times New Roman" pitchFamily="18" charset="0"/>
              </a:rPr>
              <a:t>Claim Advice Dispute Workflow Comparison</a:t>
            </a:r>
          </a:p>
          <a:p>
            <a:pPr lvl="0">
              <a:lnSpc>
                <a:spcPct val="150000"/>
              </a:lnSpc>
              <a:buFont typeface="Wingdings" pitchFamily="2" charset="2"/>
              <a:buChar char="Ø"/>
            </a:pPr>
            <a:r>
              <a:rPr lang="en-US" sz="2800" dirty="0" smtClean="0">
                <a:latin typeface="Times New Roman" pitchFamily="18" charset="0"/>
                <a:cs typeface="Times New Roman" pitchFamily="18" charset="0"/>
              </a:rPr>
              <a:t>Privacy Considerations</a:t>
            </a:r>
            <a:endParaRPr lang="en-IN" sz="28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45628593-0FB0-4A31-8DA2-ACA06B125012}"/>
              </a:ext>
            </a:extLst>
          </p:cNvPr>
          <p:cNvSpPr>
            <a:spLocks noGrp="1"/>
          </p:cNvSpPr>
          <p:nvPr>
            <p:ph type="dt" sz="half" idx="10"/>
          </p:nvPr>
        </p:nvSpPr>
        <p:spPr/>
        <p:txBody>
          <a:bodyPr/>
          <a:lstStyle/>
          <a:p>
            <a:fld id="{1C97E6A9-E6AF-4136-81B9-D9D4593781CD}" type="datetime1">
              <a:rPr lang="en-IN" smtClean="0"/>
              <a:pPr/>
              <a:t>20-04-2022</a:t>
            </a:fld>
            <a:endParaRPr lang="en-IN"/>
          </a:p>
        </p:txBody>
      </p:sp>
      <p:sp>
        <p:nvSpPr>
          <p:cNvPr id="4" name="Footer Placeholder 3">
            <a:extLst>
              <a:ext uri="{FF2B5EF4-FFF2-40B4-BE49-F238E27FC236}">
                <a16:creationId xmlns="" xmlns:a16="http://schemas.microsoft.com/office/drawing/2014/main" id="{01393D96-F1D2-4C88-9C71-581B277B8A95}"/>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9BC76D7B-468F-46A2-BBDC-8FF801C7287D}"/>
              </a:ext>
            </a:extLst>
          </p:cNvPr>
          <p:cNvSpPr>
            <a:spLocks noGrp="1"/>
          </p:cNvSpPr>
          <p:nvPr>
            <p:ph type="sldNum" sz="quarter" idx="12"/>
          </p:nvPr>
        </p:nvSpPr>
        <p:spPr/>
        <p:txBody>
          <a:bodyPr/>
          <a:lstStyle/>
          <a:p>
            <a:fld id="{FA00FD27-8DB0-4CB2-BD37-BEA95C6A1008}" type="slidenum">
              <a:rPr lang="en-IN" smtClean="0"/>
              <a:pPr/>
              <a:t>15</a:t>
            </a:fld>
            <a:endParaRPr lang="en-IN"/>
          </a:p>
        </p:txBody>
      </p:sp>
    </p:spTree>
    <p:extLst>
      <p:ext uri="{BB962C8B-B14F-4D97-AF65-F5344CB8AC3E}">
        <p14:creationId xmlns="" xmlns:p14="http://schemas.microsoft.com/office/powerpoint/2010/main" val="305124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40D26-495E-4B49-BEE6-5776EA4FDB54}"/>
              </a:ext>
            </a:extLst>
          </p:cNvPr>
          <p:cNvSpPr>
            <a:spLocks noGrp="1"/>
          </p:cNvSpPr>
          <p:nvPr>
            <p:ph type="title"/>
          </p:nvPr>
        </p:nvSpPr>
        <p:spPr>
          <a:xfrm>
            <a:off x="685800" y="484632"/>
            <a:ext cx="7772400" cy="963168"/>
          </a:xfrm>
        </p:spPr>
        <p:txBody>
          <a:bodyPr>
            <a:normAutofit/>
          </a:bodyPr>
          <a:lstStyle/>
          <a:p>
            <a:r>
              <a:rPr lang="en-US" sz="2400" b="1" dirty="0" smtClean="0">
                <a:latin typeface="Times New Roman" panose="02020603050405020304" pitchFamily="18" charset="0"/>
                <a:cs typeface="Times New Roman" panose="02020603050405020304" pitchFamily="18" charset="0"/>
              </a:rPr>
              <a:t>MODULE-1: Claim Advice generation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7A08B63-3BD2-43D1-A321-9B0FE727B192}"/>
              </a:ext>
            </a:extLst>
          </p:cNvPr>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A peer node in the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 network represents a member from any of these organizations.</a:t>
            </a:r>
          </a:p>
          <a:p>
            <a:pPr algn="just"/>
            <a:r>
              <a:rPr lang="en-US" sz="2400" dirty="0" smtClean="0">
                <a:latin typeface="Times New Roman" pitchFamily="18" charset="0"/>
                <a:cs typeface="Times New Roman" pitchFamily="18" charset="0"/>
              </a:rPr>
              <a:t>Data (EDIs, shipment tracking events, CA, and PAs) is shared among only a subset of the network peers to ensure data privacy.</a:t>
            </a:r>
          </a:p>
          <a:p>
            <a:pPr algn="just"/>
            <a:r>
              <a:rPr lang="en-US" sz="2400" dirty="0" smtClean="0">
                <a:latin typeface="Times New Roman" pitchFamily="18" charset="0"/>
                <a:cs typeface="Times New Roman" pitchFamily="18" charset="0"/>
              </a:rPr>
              <a:t> We exploit channels and private data collections mechanisms in the </a:t>
            </a:r>
            <a:r>
              <a:rPr lang="en-US" sz="2400" dirty="0" err="1" smtClean="0">
                <a:latin typeface="Times New Roman" pitchFamily="18" charset="0"/>
                <a:cs typeface="Times New Roman" pitchFamily="18" charset="0"/>
              </a:rPr>
              <a:t>Hyperledger</a:t>
            </a:r>
            <a:r>
              <a:rPr lang="en-US" sz="2400" dirty="0" smtClean="0">
                <a:latin typeface="Times New Roman" pitchFamily="18" charset="0"/>
                <a:cs typeface="Times New Roman" pitchFamily="18" charset="0"/>
              </a:rPr>
              <a:t> Fabric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 network for this purpose.</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pPr/>
              <a:t>20-04-2022</a:t>
            </a:fld>
            <a:endParaRPr lang="en-IN"/>
          </a:p>
        </p:txBody>
      </p:sp>
      <p:sp>
        <p:nvSpPr>
          <p:cNvPr id="4" name="Footer Placeholder 3">
            <a:extLst>
              <a:ext uri="{FF2B5EF4-FFF2-40B4-BE49-F238E27FC236}">
                <a16:creationId xmlns=""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pPr/>
              <a:t>16</a:t>
            </a:fld>
            <a:endParaRPr lang="en-IN"/>
          </a:p>
        </p:txBody>
      </p:sp>
    </p:spTree>
    <p:extLst>
      <p:ext uri="{BB962C8B-B14F-4D97-AF65-F5344CB8AC3E}">
        <p14:creationId xmlns="" xmlns:p14="http://schemas.microsoft.com/office/powerpoint/2010/main" val="243672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40D26-495E-4B49-BEE6-5776EA4FDB54}"/>
              </a:ext>
            </a:extLst>
          </p:cNvPr>
          <p:cNvSpPr>
            <a:spLocks noGrp="1"/>
          </p:cNvSpPr>
          <p:nvPr>
            <p:ph type="title"/>
          </p:nvPr>
        </p:nvSpPr>
        <p:spPr>
          <a:xfrm>
            <a:off x="457200" y="637032"/>
            <a:ext cx="7772400" cy="963168"/>
          </a:xfrm>
        </p:spPr>
        <p:txBody>
          <a:bodyPr>
            <a:normAutofit/>
          </a:bodyPr>
          <a:lstStyle/>
          <a:p>
            <a:r>
              <a:rPr lang="en-US" sz="2400" b="1" dirty="0" smtClean="0">
                <a:latin typeface="Times New Roman" panose="02020603050405020304" pitchFamily="18" charset="0"/>
                <a:cs typeface="Times New Roman" panose="02020603050405020304" pitchFamily="18" charset="0"/>
              </a:rPr>
              <a:t>MODULE-2: Payment Advice generation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7A08B63-3BD2-43D1-A321-9B0FE727B192}"/>
              </a:ext>
            </a:extLst>
          </p:cNvPr>
          <p:cNvSpPr>
            <a:spLocks noGrp="1"/>
          </p:cNvSpPr>
          <p:nvPr>
            <p:ph idx="1"/>
          </p:nvPr>
        </p:nvSpPr>
        <p:spPr>
          <a:xfrm>
            <a:off x="685800" y="1905000"/>
            <a:ext cx="7772400" cy="4267200"/>
          </a:xfrm>
        </p:spPr>
        <p:txBody>
          <a:bodyPr>
            <a:normAutofit/>
          </a:bodyPr>
          <a:lstStyle/>
          <a:p>
            <a:pPr algn="just"/>
            <a:r>
              <a:rPr lang="en-US" sz="2400" dirty="0" smtClean="0">
                <a:latin typeface="Times New Roman" pitchFamily="18" charset="0"/>
                <a:cs typeface="Times New Roman" pitchFamily="18" charset="0"/>
              </a:rPr>
              <a:t>The EP component extracts shipments from </a:t>
            </a:r>
            <a:r>
              <a:rPr lang="en-US" sz="2400" dirty="0" err="1" smtClean="0">
                <a:latin typeface="Times New Roman" pitchFamily="18" charset="0"/>
                <a:cs typeface="Times New Roman" pitchFamily="18" charset="0"/>
              </a:rPr>
              <a:t>TradeLens</a:t>
            </a:r>
            <a:r>
              <a:rPr lang="en-US" sz="2400" dirty="0" smtClean="0">
                <a:latin typeface="Times New Roman" pitchFamily="18" charset="0"/>
                <a:cs typeface="Times New Roman" pitchFamily="18" charset="0"/>
              </a:rPr>
              <a:t> and tracks them using the </a:t>
            </a:r>
            <a:r>
              <a:rPr lang="en-US" sz="2400" dirty="0" err="1" smtClean="0">
                <a:latin typeface="Times New Roman" pitchFamily="18" charset="0"/>
                <a:cs typeface="Times New Roman" pitchFamily="18" charset="0"/>
              </a:rPr>
              <a:t>tuple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hbol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containerNoi</a:t>
            </a:r>
            <a:r>
              <a:rPr lang="en-US" sz="2400" dirty="0" smtClean="0">
                <a:latin typeface="Times New Roman" pitchFamily="18" charset="0"/>
                <a:cs typeface="Times New Roman" pitchFamily="18" charset="0"/>
              </a:rPr>
              <a:t> in our system, where </a:t>
            </a:r>
            <a:r>
              <a:rPr lang="en-US" sz="2400" dirty="0" err="1" smtClean="0">
                <a:latin typeface="Times New Roman" pitchFamily="18" charset="0"/>
                <a:cs typeface="Times New Roman" pitchFamily="18" charset="0"/>
              </a:rPr>
              <a:t>bol</a:t>
            </a:r>
            <a:r>
              <a:rPr lang="en-US" sz="2400" dirty="0" smtClean="0">
                <a:latin typeface="Times New Roman" pitchFamily="18" charset="0"/>
                <a:cs typeface="Times New Roman" pitchFamily="18" charset="0"/>
              </a:rPr>
              <a:t> corresponds to the carrier issued bill of lading for the shipment and </a:t>
            </a:r>
            <a:r>
              <a:rPr lang="en-US" sz="2400" dirty="0" err="1" smtClean="0">
                <a:latin typeface="Times New Roman" pitchFamily="18" charset="0"/>
                <a:cs typeface="Times New Roman" pitchFamily="18" charset="0"/>
              </a:rPr>
              <a:t>containerNo</a:t>
            </a:r>
            <a:r>
              <a:rPr lang="en-US" sz="2400" dirty="0" smtClean="0">
                <a:latin typeface="Times New Roman" pitchFamily="18" charset="0"/>
                <a:cs typeface="Times New Roman" pitchFamily="18" charset="0"/>
              </a:rPr>
              <a:t> corresponds to the multimodal container number into which the shipper’s goods is packed.</a:t>
            </a:r>
          </a:p>
          <a:p>
            <a:pPr algn="just"/>
            <a:r>
              <a:rPr lang="en-US" sz="2400" dirty="0" smtClean="0">
                <a:latin typeface="Times New Roman" pitchFamily="18" charset="0"/>
                <a:cs typeface="Times New Roman" pitchFamily="18" charset="0"/>
              </a:rPr>
              <a:t>Smart contract </a:t>
            </a:r>
            <a:r>
              <a:rPr lang="en-US" sz="2400" dirty="0" err="1" smtClean="0">
                <a:latin typeface="Times New Roman" pitchFamily="18" charset="0"/>
                <a:cs typeface="Times New Roman" pitchFamily="18" charset="0"/>
              </a:rPr>
              <a:t>computePAs</a:t>
            </a:r>
            <a:r>
              <a:rPr lang="en-US" sz="2400" dirty="0" smtClean="0">
                <a:latin typeface="Times New Roman" pitchFamily="18" charset="0"/>
                <a:cs typeface="Times New Roman" pitchFamily="18" charset="0"/>
              </a:rPr>
              <a:t> generates a PA for each supplier and carrier associated with a PO. PA for any freight carrier is generated by aggregating the carrier invoice amount (a given PO share only) for each container carrying the goods against a PO.</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pPr/>
              <a:t>20-04-2022</a:t>
            </a:fld>
            <a:endParaRPr lang="en-IN"/>
          </a:p>
        </p:txBody>
      </p:sp>
      <p:sp>
        <p:nvSpPr>
          <p:cNvPr id="4" name="Footer Placeholder 3">
            <a:extLst>
              <a:ext uri="{FF2B5EF4-FFF2-40B4-BE49-F238E27FC236}">
                <a16:creationId xmlns=""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pPr/>
              <a:t>17</a:t>
            </a:fld>
            <a:endParaRPr lang="en-IN"/>
          </a:p>
        </p:txBody>
      </p:sp>
    </p:spTree>
    <p:extLst>
      <p:ext uri="{BB962C8B-B14F-4D97-AF65-F5344CB8AC3E}">
        <p14:creationId xmlns="" xmlns:p14="http://schemas.microsoft.com/office/powerpoint/2010/main" val="2436724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40D26-495E-4B49-BEE6-5776EA4FDB54}"/>
              </a:ext>
            </a:extLst>
          </p:cNvPr>
          <p:cNvSpPr>
            <a:spLocks noGrp="1"/>
          </p:cNvSpPr>
          <p:nvPr>
            <p:ph type="title"/>
          </p:nvPr>
        </p:nvSpPr>
        <p:spPr>
          <a:xfrm>
            <a:off x="685800" y="484632"/>
            <a:ext cx="7772400" cy="963168"/>
          </a:xfrm>
        </p:spPr>
        <p:txBody>
          <a:bodyPr>
            <a:normAutofit/>
          </a:bodyPr>
          <a:lstStyle/>
          <a:p>
            <a:pPr lvl="0"/>
            <a:r>
              <a:rPr lang="en-US" sz="2400" b="1" dirty="0" smtClean="0">
                <a:latin typeface="Times New Roman" panose="02020603050405020304" pitchFamily="18" charset="0"/>
                <a:cs typeface="Times New Roman" panose="02020603050405020304" pitchFamily="18" charset="0"/>
              </a:rPr>
              <a:t>MODULE-3: </a:t>
            </a:r>
            <a:r>
              <a:rPr lang="en-US" sz="2000" b="1" dirty="0" smtClean="0">
                <a:latin typeface="Times New Roman" pitchFamily="18" charset="0"/>
                <a:cs typeface="Times New Roman" pitchFamily="18" charset="0"/>
              </a:rPr>
              <a:t>Claim Advice state management</a:t>
            </a:r>
            <a:br>
              <a:rPr lang="en-US" sz="2000" b="1" dirty="0" smtClean="0">
                <a:latin typeface="Times New Roman" pitchFamily="18" charset="0"/>
                <a:cs typeface="Times New Roman"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7A08B63-3BD2-43D1-A321-9B0FE727B192}"/>
              </a:ext>
            </a:extLst>
          </p:cNvPr>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states of claim advice under any of the 4 possible claim categories in our system are determined based on our customers’ interactions, which could be adjusted for different business processes. We implement the CA state transition in our system as a finite state machine.</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pPr/>
              <a:t>20-04-2022</a:t>
            </a:fld>
            <a:endParaRPr lang="en-IN"/>
          </a:p>
        </p:txBody>
      </p:sp>
      <p:sp>
        <p:nvSpPr>
          <p:cNvPr id="4" name="Footer Placeholder 3">
            <a:extLst>
              <a:ext uri="{FF2B5EF4-FFF2-40B4-BE49-F238E27FC236}">
                <a16:creationId xmlns=""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pPr/>
              <a:t>18</a:t>
            </a:fld>
            <a:endParaRPr lang="en-IN"/>
          </a:p>
        </p:txBody>
      </p:sp>
    </p:spTree>
    <p:extLst>
      <p:ext uri="{BB962C8B-B14F-4D97-AF65-F5344CB8AC3E}">
        <p14:creationId xmlns="" xmlns:p14="http://schemas.microsoft.com/office/powerpoint/2010/main" val="243672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40D26-495E-4B49-BEE6-5776EA4FDB54}"/>
              </a:ext>
            </a:extLst>
          </p:cNvPr>
          <p:cNvSpPr>
            <a:spLocks noGrp="1"/>
          </p:cNvSpPr>
          <p:nvPr>
            <p:ph type="title"/>
          </p:nvPr>
        </p:nvSpPr>
        <p:spPr>
          <a:xfrm>
            <a:off x="685800" y="484632"/>
            <a:ext cx="7772400" cy="963168"/>
          </a:xfrm>
        </p:spPr>
        <p:txBody>
          <a:bodyPr>
            <a:normAutofit/>
          </a:bodyPr>
          <a:lstStyle/>
          <a:p>
            <a:pPr lvl="0"/>
            <a:r>
              <a:rPr lang="en-US" sz="2400" b="1" dirty="0" smtClean="0">
                <a:latin typeface="Times New Roman" panose="02020603050405020304" pitchFamily="18" charset="0"/>
                <a:cs typeface="Times New Roman" panose="02020603050405020304" pitchFamily="18" charset="0"/>
              </a:rPr>
              <a:t>MODULE-4: </a:t>
            </a:r>
            <a:r>
              <a:rPr lang="en-US" sz="1800" b="1" dirty="0" smtClean="0">
                <a:latin typeface="Times New Roman" pitchFamily="18" charset="0"/>
                <a:cs typeface="Times New Roman" pitchFamily="18" charset="0"/>
              </a:rPr>
              <a:t>Payment Advice state management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7A08B63-3BD2-43D1-A321-9B0FE727B192}"/>
              </a:ext>
            </a:extLst>
          </p:cNvPr>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PA first gets created with state computation in progress (CIP) after the goods delivery to the shipper. PA computation completes once CA is available for a PO, and PA moves into awaiting resolution (AR) state as it gets issued. The review process for PA is similar to CA. If there are no disputes, the shipper must finalize the PA following which it moves to manually approved (MA) state. There is no auto-approval support for PA.</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pPr/>
              <a:t>20-04-2022</a:t>
            </a:fld>
            <a:endParaRPr lang="en-IN"/>
          </a:p>
        </p:txBody>
      </p:sp>
      <p:sp>
        <p:nvSpPr>
          <p:cNvPr id="4" name="Footer Placeholder 3">
            <a:extLst>
              <a:ext uri="{FF2B5EF4-FFF2-40B4-BE49-F238E27FC236}">
                <a16:creationId xmlns=""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pPr/>
              <a:t>19</a:t>
            </a:fld>
            <a:endParaRPr lang="en-IN"/>
          </a:p>
        </p:txBody>
      </p:sp>
    </p:spTree>
    <p:extLst>
      <p:ext uri="{BB962C8B-B14F-4D97-AF65-F5344CB8AC3E}">
        <p14:creationId xmlns="" xmlns:p14="http://schemas.microsoft.com/office/powerpoint/2010/main" val="243672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F05C4D8-68F8-4D82-9E62-6665A4DB83DA}"/>
              </a:ext>
            </a:extLst>
          </p:cNvPr>
          <p:cNvSpPr>
            <a:spLocks noGrp="1"/>
          </p:cNvSpPr>
          <p:nvPr>
            <p:ph type="dt" sz="half" idx="10"/>
          </p:nvPr>
        </p:nvSpPr>
        <p:spPr/>
        <p:txBody>
          <a:bodyPr/>
          <a:lstStyle/>
          <a:p>
            <a:fld id="{43ED5206-148C-4A5A-B90D-45CD799BDAFA}" type="datetime1">
              <a:rPr lang="en-IN" smtClean="0"/>
              <a:pPr/>
              <a:t>20-04-2022</a:t>
            </a:fld>
            <a:endParaRPr lang="en-IN" dirty="0"/>
          </a:p>
        </p:txBody>
      </p:sp>
      <p:sp>
        <p:nvSpPr>
          <p:cNvPr id="5" name="Footer Placeholder 4">
            <a:extLst>
              <a:ext uri="{FF2B5EF4-FFF2-40B4-BE49-F238E27FC236}">
                <a16:creationId xmlns="" xmlns:a16="http://schemas.microsoft.com/office/drawing/2014/main" id="{828CADD8-07D7-4A6B-AE9E-5C68AA87CDA6}"/>
              </a:ext>
            </a:extLst>
          </p:cNvPr>
          <p:cNvSpPr>
            <a:spLocks noGrp="1"/>
          </p:cNvSpPr>
          <p:nvPr>
            <p:ph type="ftr" sz="quarter" idx="11"/>
          </p:nvPr>
        </p:nvSpPr>
        <p:spPr/>
        <p:txBody>
          <a:bodyPr/>
          <a:lstStyle/>
          <a:p>
            <a:r>
              <a:rPr lang="en-IN"/>
              <a:t>BATCH NO:        DEPARTMENT OF COMPUTER SCIENCE &amp; ENGINEERING</a:t>
            </a:r>
          </a:p>
        </p:txBody>
      </p:sp>
      <p:sp>
        <p:nvSpPr>
          <p:cNvPr id="3" name="Slide Number Placeholder 2"/>
          <p:cNvSpPr>
            <a:spLocks noGrp="1"/>
          </p:cNvSpPr>
          <p:nvPr>
            <p:ph type="sldNum" sz="quarter" idx="12"/>
          </p:nvPr>
        </p:nvSpPr>
        <p:spPr/>
        <p:txBody>
          <a:bodyPr/>
          <a:lstStyle/>
          <a:p>
            <a:fld id="{FA00FD27-8DB0-4CB2-BD37-BEA95C6A1008}" type="slidenum">
              <a:rPr lang="en-IN" smtClean="0"/>
              <a:pPr/>
              <a:t>2</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457200" y="1340768"/>
            <a:ext cx="8229600" cy="4525963"/>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itchFamily="18" charset="0"/>
                <a:cs typeface="Times New Roman" pitchFamily="18" charset="0"/>
              </a:rPr>
              <a:t>ABSTRACT</a:t>
            </a:r>
          </a:p>
          <a:p>
            <a:pPr>
              <a:lnSpc>
                <a:spcPct val="150000"/>
              </a:lnSpc>
            </a:pPr>
            <a:r>
              <a:rPr lang="en-IN" sz="2400" dirty="0">
                <a:latin typeface="Times New Roman" pitchFamily="18" charset="0"/>
                <a:cs typeface="Times New Roman" pitchFamily="18" charset="0"/>
              </a:rPr>
              <a:t>OBJECTIVE</a:t>
            </a:r>
          </a:p>
          <a:p>
            <a:pPr>
              <a:lnSpc>
                <a:spcPct val="150000"/>
              </a:lnSpc>
            </a:pPr>
            <a:r>
              <a:rPr lang="en-IN" sz="2400" dirty="0">
                <a:latin typeface="Times New Roman" pitchFamily="18" charset="0"/>
                <a:cs typeface="Times New Roman" pitchFamily="18" charset="0"/>
              </a:rPr>
              <a:t>INTRODUCTION</a:t>
            </a:r>
          </a:p>
          <a:p>
            <a:pPr>
              <a:lnSpc>
                <a:spcPct val="150000"/>
              </a:lnSpc>
            </a:pPr>
            <a:r>
              <a:rPr lang="en-IN" sz="2400" dirty="0">
                <a:latin typeface="Times New Roman" pitchFamily="18" charset="0"/>
                <a:cs typeface="Times New Roman" pitchFamily="18" charset="0"/>
              </a:rPr>
              <a:t>LITERATURE </a:t>
            </a:r>
            <a:r>
              <a:rPr lang="en-IN" sz="2400" dirty="0" smtClean="0">
                <a:latin typeface="Times New Roman" pitchFamily="18" charset="0"/>
                <a:cs typeface="Times New Roman" pitchFamily="18" charset="0"/>
              </a:rPr>
              <a:t>REVIEW</a:t>
            </a:r>
          </a:p>
          <a:p>
            <a:pPr>
              <a:lnSpc>
                <a:spcPct val="150000"/>
              </a:lnSpc>
            </a:pPr>
            <a:r>
              <a:rPr lang="en-IN" sz="2400" dirty="0" smtClean="0">
                <a:latin typeface="Times New Roman" pitchFamily="18" charset="0"/>
                <a:cs typeface="Times New Roman" pitchFamily="18" charset="0"/>
              </a:rPr>
              <a:t>PROPOSED SYSTEM</a:t>
            </a:r>
          </a:p>
          <a:p>
            <a:pPr>
              <a:lnSpc>
                <a:spcPct val="150000"/>
              </a:lnSpc>
            </a:pPr>
            <a:r>
              <a:rPr lang="en-IN" sz="2400" dirty="0" smtClean="0">
                <a:latin typeface="Times New Roman" pitchFamily="18" charset="0"/>
                <a:cs typeface="Times New Roman" pitchFamily="18" charset="0"/>
              </a:rPr>
              <a:t>DESIGN </a:t>
            </a:r>
            <a:r>
              <a:rPr lang="en-IN" sz="2400" dirty="0">
                <a:latin typeface="Times New Roman" pitchFamily="18" charset="0"/>
                <a:cs typeface="Times New Roman" pitchFamily="18" charset="0"/>
              </a:rPr>
              <a:t>AND METHODOLOGIES</a:t>
            </a:r>
          </a:p>
          <a:p>
            <a:pPr>
              <a:lnSpc>
                <a:spcPct val="150000"/>
              </a:lnSpc>
            </a:pPr>
            <a:r>
              <a:rPr lang="en-IN" sz="2400" dirty="0" smtClean="0">
                <a:latin typeface="Times New Roman" pitchFamily="18" charset="0"/>
                <a:cs typeface="Times New Roman" pitchFamily="18" charset="0"/>
              </a:rPr>
              <a:t>IMPLEMENTATION</a:t>
            </a:r>
          </a:p>
          <a:p>
            <a:pPr>
              <a:lnSpc>
                <a:spcPct val="150000"/>
              </a:lnSpc>
            </a:pPr>
            <a:r>
              <a:rPr lang="en-IN" sz="2400" dirty="0" smtClean="0">
                <a:latin typeface="Times New Roman" pitchFamily="18" charset="0"/>
                <a:cs typeface="Times New Roman" pitchFamily="18" charset="0"/>
              </a:rPr>
              <a:t>ALGORITHAM</a:t>
            </a:r>
            <a:endParaRPr lang="en-IN" sz="2400" dirty="0" smtClean="0">
              <a:latin typeface="Times New Roman" pitchFamily="18" charset="0"/>
              <a:cs typeface="Times New Roman" pitchFamily="18" charset="0"/>
            </a:endParaRPr>
          </a:p>
          <a:p>
            <a:pPr>
              <a:lnSpc>
                <a:spcPct val="150000"/>
              </a:lnSpc>
            </a:pPr>
            <a:r>
              <a:rPr lang="en-IN" sz="2400" dirty="0" smtClean="0">
                <a:latin typeface="Times New Roman" pitchFamily="18" charset="0"/>
                <a:cs typeface="Times New Roman" pitchFamily="18" charset="0"/>
              </a:rPr>
              <a:t>TESTING</a:t>
            </a:r>
          </a:p>
          <a:p>
            <a:pPr>
              <a:lnSpc>
                <a:spcPct val="150000"/>
              </a:lnSpc>
            </a:pPr>
            <a:r>
              <a:rPr lang="en-IN" sz="2400" dirty="0" smtClean="0">
                <a:latin typeface="Times New Roman" pitchFamily="18" charset="0"/>
                <a:cs typeface="Times New Roman" pitchFamily="18" charset="0"/>
              </a:rPr>
              <a:t>RESULT ANALYSIS</a:t>
            </a:r>
            <a:endParaRPr lang="en-IN" sz="2400" dirty="0">
              <a:latin typeface="Times New Roman" pitchFamily="18" charset="0"/>
              <a:cs typeface="Times New Roman" pitchFamily="18" charset="0"/>
            </a:endParaRPr>
          </a:p>
          <a:p>
            <a:pPr>
              <a:lnSpc>
                <a:spcPct val="150000"/>
              </a:lnSpc>
            </a:pPr>
            <a:r>
              <a:rPr lang="en-IN" sz="2400" dirty="0">
                <a:latin typeface="Times New Roman" pitchFamily="18" charset="0"/>
                <a:cs typeface="Times New Roman" pitchFamily="18" charset="0"/>
              </a:rPr>
              <a:t>CONCLUSION</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1629024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down)">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down)">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down)">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down)">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down)">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down)">
                                      <p:cBhvr>
                                        <p:cTn id="57" dur="500"/>
                                        <p:tgtEl>
                                          <p:spTgt spid="6">
                                            <p:txEl>
                                              <p:pRg st="10" end="10"/>
                                            </p:txEl>
                                          </p:spTgt>
                                        </p:tgtEl>
                                      </p:cBhvr>
                                    </p:animEffect>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40D26-495E-4B49-BEE6-5776EA4FDB54}"/>
              </a:ext>
            </a:extLst>
          </p:cNvPr>
          <p:cNvSpPr>
            <a:spLocks noGrp="1"/>
          </p:cNvSpPr>
          <p:nvPr>
            <p:ph type="title"/>
          </p:nvPr>
        </p:nvSpPr>
        <p:spPr>
          <a:xfrm>
            <a:off x="685800" y="484632"/>
            <a:ext cx="7772400" cy="963168"/>
          </a:xfrm>
        </p:spPr>
        <p:txBody>
          <a:bodyPr>
            <a:normAutofit/>
          </a:bodyPr>
          <a:lstStyle/>
          <a:p>
            <a:r>
              <a:rPr lang="en-US" sz="2400" b="1" dirty="0" smtClean="0">
                <a:latin typeface="Times New Roman" panose="02020603050405020304" pitchFamily="18" charset="0"/>
                <a:cs typeface="Times New Roman" panose="02020603050405020304" pitchFamily="18" charset="0"/>
              </a:rPr>
              <a:t>MODULE-5: PRIVACY CONSIDERATIONS</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7A08B63-3BD2-43D1-A321-9B0FE727B192}"/>
              </a:ext>
            </a:extLst>
          </p:cNvPr>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A peer node in the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 network represents a member from any of these organizations.</a:t>
            </a:r>
          </a:p>
          <a:p>
            <a:pPr algn="just"/>
            <a:r>
              <a:rPr lang="en-US" sz="2400" dirty="0" smtClean="0">
                <a:latin typeface="Times New Roman" pitchFamily="18" charset="0"/>
                <a:cs typeface="Times New Roman" pitchFamily="18" charset="0"/>
              </a:rPr>
              <a:t>Data (EDIs, shipment tracking events, CA, and PAs) is shared among only a subset of the network peers to ensure data privacy.</a:t>
            </a:r>
          </a:p>
          <a:p>
            <a:pPr algn="just"/>
            <a:r>
              <a:rPr lang="en-US" sz="2400" dirty="0" smtClean="0">
                <a:latin typeface="Times New Roman" pitchFamily="18" charset="0"/>
                <a:cs typeface="Times New Roman" pitchFamily="18" charset="0"/>
              </a:rPr>
              <a:t> We exploit channels and private data collections mechanisms in the </a:t>
            </a:r>
            <a:r>
              <a:rPr lang="en-US" sz="2400" dirty="0" err="1" smtClean="0">
                <a:latin typeface="Times New Roman" pitchFamily="18" charset="0"/>
                <a:cs typeface="Times New Roman" pitchFamily="18" charset="0"/>
              </a:rPr>
              <a:t>Hyperledger</a:t>
            </a:r>
            <a:r>
              <a:rPr lang="en-US" sz="2400" dirty="0" smtClean="0">
                <a:latin typeface="Times New Roman" pitchFamily="18" charset="0"/>
                <a:cs typeface="Times New Roman" pitchFamily="18" charset="0"/>
              </a:rPr>
              <a:t> Fabric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 network for this purpose.</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pPr/>
              <a:t>20-04-2022</a:t>
            </a:fld>
            <a:endParaRPr lang="en-IN"/>
          </a:p>
        </p:txBody>
      </p:sp>
      <p:sp>
        <p:nvSpPr>
          <p:cNvPr id="4" name="Footer Placeholder 3">
            <a:extLst>
              <a:ext uri="{FF2B5EF4-FFF2-40B4-BE49-F238E27FC236}">
                <a16:creationId xmlns=""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pPr/>
              <a:t>20</a:t>
            </a:fld>
            <a:endParaRPr lang="en-IN"/>
          </a:p>
        </p:txBody>
      </p:sp>
    </p:spTree>
    <p:extLst>
      <p:ext uri="{BB962C8B-B14F-4D97-AF65-F5344CB8AC3E}">
        <p14:creationId xmlns="" xmlns:p14="http://schemas.microsoft.com/office/powerpoint/2010/main" val="243672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734568"/>
          </a:xfrm>
        </p:spPr>
        <p:txBody>
          <a:bodyPr>
            <a:normAutofit/>
          </a:bodyPr>
          <a:lstStyle/>
          <a:p>
            <a:r>
              <a:rPr lang="en-US" sz="2400" b="1" dirty="0">
                <a:latin typeface="Times New Roman" panose="02020603050405020304" pitchFamily="18" charset="0"/>
                <a:cs typeface="Times New Roman" panose="02020603050405020304" pitchFamily="18" charset="0"/>
              </a:rPr>
              <a:t>ARCHITECTURE DIAGRAM</a:t>
            </a:r>
          </a:p>
        </p:txBody>
      </p:sp>
      <p:sp>
        <p:nvSpPr>
          <p:cNvPr id="3" name="Date Placeholder 2">
            <a:extLst>
              <a:ext uri="{FF2B5EF4-FFF2-40B4-BE49-F238E27FC236}">
                <a16:creationId xmlns="" xmlns:a16="http://schemas.microsoft.com/office/drawing/2014/main" id="{A57ABA06-5F25-4FE3-8520-633088AFFF2C}"/>
              </a:ext>
            </a:extLst>
          </p:cNvPr>
          <p:cNvSpPr>
            <a:spLocks noGrp="1"/>
          </p:cNvSpPr>
          <p:nvPr>
            <p:ph type="dt" sz="half" idx="10"/>
          </p:nvPr>
        </p:nvSpPr>
        <p:spPr/>
        <p:txBody>
          <a:bodyPr/>
          <a:lstStyle/>
          <a:p>
            <a:fld id="{B8D055EC-92E0-4521-8D38-203B5CE64B47}"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a:xfrm>
            <a:off x="6524886" y="6505515"/>
            <a:ext cx="2133600" cy="365125"/>
          </a:xfrm>
        </p:spPr>
        <p:txBody>
          <a:bodyPr/>
          <a:lstStyle/>
          <a:p>
            <a:fld id="{FA00FD27-8DB0-4CB2-BD37-BEA95C6A1008}" type="slidenum">
              <a:rPr lang="en-IN" smtClean="0"/>
              <a:pPr/>
              <a:t>21</a:t>
            </a:fld>
            <a:endParaRPr lang="en-IN"/>
          </a:p>
        </p:txBody>
      </p:sp>
      <p:pic>
        <p:nvPicPr>
          <p:cNvPr id="1026" name="Picture 2"/>
          <p:cNvPicPr>
            <a:picLocks noChangeAspect="1" noChangeArrowheads="1"/>
          </p:cNvPicPr>
          <p:nvPr/>
        </p:nvPicPr>
        <p:blipFill>
          <a:blip r:embed="rId2"/>
          <a:srcRect/>
          <a:stretch>
            <a:fillRect/>
          </a:stretch>
        </p:blipFill>
        <p:spPr bwMode="auto">
          <a:xfrm>
            <a:off x="2146598" y="762000"/>
            <a:ext cx="5168602" cy="5424033"/>
          </a:xfrm>
          <a:prstGeom prst="rect">
            <a:avLst/>
          </a:prstGeom>
          <a:noFill/>
          <a:ln w="9525">
            <a:noFill/>
            <a:miter lim="800000"/>
            <a:headEnd/>
            <a:tailEnd/>
          </a:ln>
          <a:effectLst/>
        </p:spPr>
      </p:pic>
    </p:spTree>
    <p:extLst>
      <p:ext uri="{BB962C8B-B14F-4D97-AF65-F5344CB8AC3E}">
        <p14:creationId xmlns="" xmlns:p14="http://schemas.microsoft.com/office/powerpoint/2010/main" val="286819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582168"/>
          </a:xfrm>
        </p:spPr>
        <p:txBody>
          <a:bodyPr>
            <a:normAutofit/>
          </a:bodyPr>
          <a:lstStyle/>
          <a:p>
            <a:r>
              <a:rPr lang="en-US" sz="2400" b="1" dirty="0">
                <a:latin typeface="Times New Roman" panose="02020603050405020304" pitchFamily="18" charset="0"/>
                <a:cs typeface="Times New Roman" panose="02020603050405020304" pitchFamily="18" charset="0"/>
              </a:rPr>
              <a:t>DATA FLOW DIAGRAM</a:t>
            </a:r>
          </a:p>
        </p:txBody>
      </p:sp>
      <p:sp>
        <p:nvSpPr>
          <p:cNvPr id="3" name="Date Placeholder 2">
            <a:extLst>
              <a:ext uri="{FF2B5EF4-FFF2-40B4-BE49-F238E27FC236}">
                <a16:creationId xmlns="" xmlns:a16="http://schemas.microsoft.com/office/drawing/2014/main" id="{9FEEB7FD-5113-429E-97E7-39F55D41A12C}"/>
              </a:ext>
            </a:extLst>
          </p:cNvPr>
          <p:cNvSpPr>
            <a:spLocks noGrp="1"/>
          </p:cNvSpPr>
          <p:nvPr>
            <p:ph type="dt" sz="half" idx="10"/>
          </p:nvPr>
        </p:nvSpPr>
        <p:spPr/>
        <p:txBody>
          <a:bodyPr/>
          <a:lstStyle/>
          <a:p>
            <a:fld id="{55E3AA76-41E4-444A-A1EB-FF3D494392FE}"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22</a:t>
            </a:fld>
            <a:endParaRPr lang="en-IN"/>
          </a:p>
        </p:txBody>
      </p:sp>
      <p:pic>
        <p:nvPicPr>
          <p:cNvPr id="2050" name="Picture 2"/>
          <p:cNvPicPr>
            <a:picLocks noChangeAspect="1" noChangeArrowheads="1"/>
          </p:cNvPicPr>
          <p:nvPr/>
        </p:nvPicPr>
        <p:blipFill>
          <a:blip r:embed="rId2"/>
          <a:srcRect/>
          <a:stretch>
            <a:fillRect/>
          </a:stretch>
        </p:blipFill>
        <p:spPr bwMode="auto">
          <a:xfrm>
            <a:off x="2057400" y="1143000"/>
            <a:ext cx="5029200" cy="4987977"/>
          </a:xfrm>
          <a:prstGeom prst="rect">
            <a:avLst/>
          </a:prstGeom>
          <a:noFill/>
          <a:ln w="9525">
            <a:noFill/>
            <a:miter lim="800000"/>
            <a:headEnd/>
            <a:tailEnd/>
          </a:ln>
          <a:effectLst/>
        </p:spPr>
      </p:pic>
    </p:spTree>
    <p:extLst>
      <p:ext uri="{BB962C8B-B14F-4D97-AF65-F5344CB8AC3E}">
        <p14:creationId xmlns="" xmlns:p14="http://schemas.microsoft.com/office/powerpoint/2010/main" val="150682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36711"/>
          </a:xfrm>
        </p:spPr>
        <p:txBody>
          <a:bodyPr>
            <a:normAutofit/>
          </a:bodyPr>
          <a:lstStyle/>
          <a:p>
            <a:r>
              <a:rPr lang="en-US" sz="2400" b="1" dirty="0">
                <a:latin typeface="Times New Roman" panose="02020603050405020304" pitchFamily="18" charset="0"/>
                <a:cs typeface="Times New Roman" panose="02020603050405020304" pitchFamily="18" charset="0"/>
              </a:rPr>
              <a:t>ER- DIAGRAM</a:t>
            </a:r>
          </a:p>
        </p:txBody>
      </p:sp>
      <p:sp>
        <p:nvSpPr>
          <p:cNvPr id="3" name="Date Placeholder 2">
            <a:extLst>
              <a:ext uri="{FF2B5EF4-FFF2-40B4-BE49-F238E27FC236}">
                <a16:creationId xmlns="" xmlns:a16="http://schemas.microsoft.com/office/drawing/2014/main" id="{467A8B2E-239D-462A-AEC3-5618E96017FA}"/>
              </a:ext>
            </a:extLst>
          </p:cNvPr>
          <p:cNvSpPr>
            <a:spLocks noGrp="1"/>
          </p:cNvSpPr>
          <p:nvPr>
            <p:ph type="dt" sz="half" idx="10"/>
          </p:nvPr>
        </p:nvSpPr>
        <p:spPr/>
        <p:txBody>
          <a:bodyPr/>
          <a:lstStyle/>
          <a:p>
            <a:fld id="{80BA5178-A27B-409B-9787-8D37FAD366B6}"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23</a:t>
            </a:fld>
            <a:endParaRPr lang="en-IN"/>
          </a:p>
        </p:txBody>
      </p:sp>
      <p:pic>
        <p:nvPicPr>
          <p:cNvPr id="16386" name="Picture 2" descr="Entity Relationship diagram for ShoppiShop online payment system. Click on  the image to use as templates. #ER | Relationship diagram, Diagram,  Relationship"/>
          <p:cNvPicPr>
            <a:picLocks noChangeAspect="1" noChangeArrowheads="1"/>
          </p:cNvPicPr>
          <p:nvPr/>
        </p:nvPicPr>
        <p:blipFill>
          <a:blip r:embed="rId2"/>
          <a:srcRect/>
          <a:stretch>
            <a:fillRect/>
          </a:stretch>
        </p:blipFill>
        <p:spPr bwMode="auto">
          <a:xfrm>
            <a:off x="381000" y="1470764"/>
            <a:ext cx="7086600" cy="4853836"/>
          </a:xfrm>
          <a:prstGeom prst="rect">
            <a:avLst/>
          </a:prstGeom>
          <a:noFill/>
        </p:spPr>
      </p:pic>
    </p:spTree>
    <p:extLst>
      <p:ext uri="{BB962C8B-B14F-4D97-AF65-F5344CB8AC3E}">
        <p14:creationId xmlns="" xmlns:p14="http://schemas.microsoft.com/office/powerpoint/2010/main" val="380770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734568"/>
          </a:xfrm>
        </p:spPr>
        <p:txBody>
          <a:bodyPr>
            <a:normAutofit/>
          </a:bodyPr>
          <a:lstStyle/>
          <a:p>
            <a:r>
              <a:rPr lang="en-US" sz="2800" b="1" dirty="0" smtClean="0"/>
              <a:t>ALGORITHAM:</a:t>
            </a:r>
            <a:endParaRPr lang="en-US" sz="2800" b="1" dirty="0"/>
          </a:p>
        </p:txBody>
      </p:sp>
      <p:sp>
        <p:nvSpPr>
          <p:cNvPr id="3" name="Content Placeholder 2"/>
          <p:cNvSpPr>
            <a:spLocks noGrp="1"/>
          </p:cNvSpPr>
          <p:nvPr>
            <p:ph idx="1"/>
          </p:nvPr>
        </p:nvSpPr>
        <p:spPr>
          <a:xfrm>
            <a:off x="685800" y="1143000"/>
            <a:ext cx="7772400" cy="5029200"/>
          </a:xfrm>
        </p:spPr>
        <p:txBody>
          <a:bodyPr>
            <a:normAutofit/>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The implementation details of invoice processing in </a:t>
            </a:r>
            <a:r>
              <a:rPr lang="en-US" dirty="0" smtClean="0">
                <a:latin typeface="Times New Roman" pitchFamily="18" charset="0"/>
                <a:cs typeface="Times New Roman" pitchFamily="18" charset="0"/>
              </a:rPr>
              <a:t>our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-based </a:t>
            </a:r>
            <a:r>
              <a:rPr lang="en-US" dirty="0" smtClean="0">
                <a:latin typeface="Times New Roman" pitchFamily="18" charset="0"/>
                <a:cs typeface="Times New Roman" pitchFamily="18" charset="0"/>
              </a:rPr>
              <a:t>accounts payable system are presented </a:t>
            </a:r>
            <a:r>
              <a:rPr lang="en-US" dirty="0" smtClean="0">
                <a:latin typeface="Times New Roman" pitchFamily="18" charset="0"/>
                <a:cs typeface="Times New Roman" pitchFamily="18" charset="0"/>
              </a:rPr>
              <a:t>here. </a:t>
            </a:r>
          </a:p>
          <a:p>
            <a:pPr algn="just">
              <a:lnSpc>
                <a:spcPct val="150000"/>
              </a:lnSpc>
              <a:buFont typeface="Wingdings" pitchFamily="2" charset="2"/>
              <a:buChar char="Ø"/>
            </a:pP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notation used in this </a:t>
            </a:r>
            <a:r>
              <a:rPr lang="en-US" dirty="0" smtClean="0">
                <a:latin typeface="Times New Roman" pitchFamily="18" charset="0"/>
                <a:cs typeface="Times New Roman" pitchFamily="18" charset="0"/>
              </a:rPr>
              <a:t>Concept </a:t>
            </a:r>
            <a:r>
              <a:rPr lang="en-US" dirty="0" smtClean="0">
                <a:latin typeface="Times New Roman" pitchFamily="18" charset="0"/>
                <a:cs typeface="Times New Roman" pitchFamily="18" charset="0"/>
              </a:rPr>
              <a:t>is explained below.</a:t>
            </a:r>
          </a:p>
          <a:p>
            <a:pPr lvl="1" algn="just">
              <a:lnSpc>
                <a:spcPct val="150000"/>
              </a:lnSpc>
              <a:buFont typeface="Wingdings" pitchFamily="2" charset="2"/>
              <a:buChar char="ü"/>
            </a:pPr>
            <a:r>
              <a:rPr lang="en-US" dirty="0" smtClean="0">
                <a:latin typeface="Times New Roman" pitchFamily="18" charset="0"/>
                <a:cs typeface="Times New Roman" pitchFamily="18" charset="0"/>
              </a:rPr>
              <a:t> PO.Q: Purchase order goods quantity.</a:t>
            </a:r>
          </a:p>
          <a:p>
            <a:pPr lvl="1" algn="just">
              <a:lnSpc>
                <a:spcPct val="150000"/>
              </a:lnSpc>
              <a:buFont typeface="Wingdings" pitchFamily="2" charset="2"/>
              <a:buChar char="ü"/>
            </a:pPr>
            <a:r>
              <a:rPr lang="en-US" dirty="0" smtClean="0">
                <a:latin typeface="Times New Roman" pitchFamily="18" charset="0"/>
                <a:cs typeface="Times New Roman" pitchFamily="18" charset="0"/>
              </a:rPr>
              <a:t> PO.P: Price for each goods item as per purchase order.</a:t>
            </a:r>
          </a:p>
          <a:p>
            <a:pPr lvl="1" algn="just">
              <a:lnSpc>
                <a:spcPct val="150000"/>
              </a:lnSpc>
              <a:buFont typeface="Wingdings" pitchFamily="2" charset="2"/>
              <a:buChar char="ü"/>
            </a:pPr>
            <a:r>
              <a:rPr lang="en-US" dirty="0" smtClean="0">
                <a:latin typeface="Times New Roman" pitchFamily="18" charset="0"/>
                <a:cs typeface="Times New Roman" pitchFamily="18" charset="0"/>
              </a:rPr>
              <a:t> DA.Q: Quantity dispatched by the supplier/quantity </a:t>
            </a:r>
            <a:r>
              <a:rPr lang="en-US" dirty="0" smtClean="0">
                <a:latin typeface="Times New Roman" pitchFamily="18" charset="0"/>
                <a:cs typeface="Times New Roman" pitchFamily="18" charset="0"/>
              </a:rPr>
              <a:t>received by </a:t>
            </a:r>
            <a:r>
              <a:rPr lang="en-US" dirty="0" smtClean="0">
                <a:latin typeface="Times New Roman" pitchFamily="18" charset="0"/>
                <a:cs typeface="Times New Roman" pitchFamily="18" charset="0"/>
              </a:rPr>
              <a:t>the shipper.</a:t>
            </a:r>
          </a:p>
          <a:p>
            <a:pPr lvl="1" algn="just">
              <a:lnSpc>
                <a:spcPct val="150000"/>
              </a:lnSpc>
              <a:buFont typeface="Wingdings" pitchFamily="2" charset="2"/>
              <a:buChar char="ü"/>
            </a:pPr>
            <a:r>
              <a:rPr lang="en-US" dirty="0" smtClean="0">
                <a:latin typeface="Times New Roman" pitchFamily="18" charset="0"/>
                <a:cs typeface="Times New Roman" pitchFamily="18" charset="0"/>
              </a:rPr>
              <a:t> RA.Q: Quantity accepted by the shipper after the </a:t>
            </a:r>
            <a:r>
              <a:rPr lang="en-US" dirty="0" smtClean="0">
                <a:latin typeface="Times New Roman" pitchFamily="18" charset="0"/>
                <a:cs typeface="Times New Roman" pitchFamily="18" charset="0"/>
              </a:rPr>
              <a:t>verification by </a:t>
            </a:r>
            <a:r>
              <a:rPr lang="en-US" dirty="0" smtClean="0">
                <a:latin typeface="Times New Roman" pitchFamily="18" charset="0"/>
                <a:cs typeface="Times New Roman" pitchFamily="18" charset="0"/>
              </a:rPr>
              <a:t>shipper’s goods receiving team.</a:t>
            </a:r>
          </a:p>
          <a:p>
            <a:pPr lvl="1" algn="just">
              <a:lnSpc>
                <a:spcPct val="150000"/>
              </a:lnSpc>
              <a:buFont typeface="Wingdings" pitchFamily="2" charset="2"/>
              <a:buChar char="ü"/>
            </a:pPr>
            <a:r>
              <a:rPr lang="en-US" dirty="0" smtClean="0">
                <a:latin typeface="Times New Roman" pitchFamily="18" charset="0"/>
                <a:cs typeface="Times New Roman" pitchFamily="18" charset="0"/>
              </a:rPr>
              <a:t> CI.Q: Invoiced goods quantity by the supplier.</a:t>
            </a:r>
          </a:p>
          <a:p>
            <a:pPr lvl="1" algn="just">
              <a:lnSpc>
                <a:spcPct val="150000"/>
              </a:lnSpc>
              <a:buFont typeface="Wingdings" pitchFamily="2" charset="2"/>
              <a:buChar char="ü"/>
            </a:pPr>
            <a:r>
              <a:rPr lang="en-US" dirty="0" smtClean="0">
                <a:latin typeface="Times New Roman" pitchFamily="18" charset="0"/>
                <a:cs typeface="Times New Roman" pitchFamily="18" charset="0"/>
              </a:rPr>
              <a:t> CI.P: Price for each goods item as per the supplier invoice.</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24</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609600"/>
          </a:xfrm>
        </p:spPr>
        <p:txBody>
          <a:bodyPr>
            <a:normAutofit/>
          </a:bodyPr>
          <a:lstStyle/>
          <a:p>
            <a:r>
              <a:rPr lang="en-US" sz="3200" b="1" dirty="0" smtClean="0"/>
              <a:t>testing</a:t>
            </a:r>
            <a:endParaRPr lang="en-US" sz="3200" b="1" dirty="0"/>
          </a:p>
        </p:txBody>
      </p:sp>
      <p:sp>
        <p:nvSpPr>
          <p:cNvPr id="3" name="Content Placeholder 2"/>
          <p:cNvSpPr>
            <a:spLocks noGrp="1"/>
          </p:cNvSpPr>
          <p:nvPr>
            <p:ph idx="1"/>
          </p:nvPr>
        </p:nvSpPr>
        <p:spPr>
          <a:xfrm>
            <a:off x="304800" y="1066800"/>
            <a:ext cx="8153400" cy="5105400"/>
          </a:xfrm>
        </p:spPr>
        <p:txBody>
          <a:bodyPr>
            <a:normAutofit/>
          </a:bodyPr>
          <a:lstStyle/>
          <a:p>
            <a:pPr marL="342900" marR="0" lvl="0" indent="-342900" algn="just">
              <a:lnSpc>
                <a:spcPct val="150000"/>
              </a:lnSpc>
              <a:spcBef>
                <a:spcPts val="0"/>
              </a:spcBef>
              <a:spcAft>
                <a:spcPts val="0"/>
              </a:spcAft>
              <a:buNone/>
              <a:tabLst>
                <a:tab pos="457200" algn="l"/>
              </a:tabLst>
            </a:pPr>
            <a:r>
              <a:rPr lang="en-US" dirty="0" smtClean="0">
                <a:latin typeface="Times New Roman"/>
                <a:ea typeface="Times New Roman"/>
                <a:cs typeface="Times New Roman"/>
              </a:rPr>
              <a:t>Types of Testing:</a:t>
            </a:r>
          </a:p>
          <a:p>
            <a:pPr marL="342900" marR="0" lvl="0" indent="-342900" algn="just">
              <a:lnSpc>
                <a:spcPct val="150000"/>
              </a:lnSpc>
              <a:spcBef>
                <a:spcPts val="0"/>
              </a:spcBef>
              <a:spcAft>
                <a:spcPts val="0"/>
              </a:spcAft>
              <a:buFont typeface="Wingdings" pitchFamily="2" charset="2"/>
              <a:buChar char="Ø"/>
              <a:tabLst>
                <a:tab pos="457200" algn="l"/>
              </a:tabLst>
            </a:pPr>
            <a:r>
              <a:rPr lang="en-US" b="1" dirty="0" smtClean="0">
                <a:latin typeface="Times New Roman"/>
                <a:ea typeface="Times New Roman"/>
                <a:cs typeface="Times New Roman"/>
              </a:rPr>
              <a:t>Unit Testing</a:t>
            </a:r>
          </a:p>
          <a:p>
            <a:pPr marL="342900" indent="-342900" algn="just">
              <a:lnSpc>
                <a:spcPct val="150000"/>
              </a:lnSpc>
              <a:spcBef>
                <a:spcPts val="0"/>
              </a:spcBef>
              <a:buNone/>
              <a:tabLst>
                <a:tab pos="457200" algn="l"/>
              </a:tabLst>
            </a:pPr>
            <a:r>
              <a:rPr lang="en-US" sz="1600" dirty="0" smtClean="0">
                <a:latin typeface="Times New Roman"/>
                <a:ea typeface="Times New Roman"/>
                <a:cs typeface="Times New Roman"/>
              </a:rPr>
              <a:t>	This </a:t>
            </a:r>
            <a:r>
              <a:rPr lang="en-US" sz="1600" dirty="0" smtClean="0">
                <a:latin typeface="Times New Roman"/>
                <a:ea typeface="Times New Roman"/>
                <a:cs typeface="Times New Roman"/>
              </a:rPr>
              <a:t>test focuses on each module individually, ensuring that it functions properly as a unit. </a:t>
            </a:r>
          </a:p>
          <a:p>
            <a:pPr marL="342900" marR="0" lvl="0" indent="-342900" algn="just">
              <a:lnSpc>
                <a:spcPct val="150000"/>
              </a:lnSpc>
              <a:spcBef>
                <a:spcPts val="0"/>
              </a:spcBef>
              <a:spcAft>
                <a:spcPts val="0"/>
              </a:spcAft>
              <a:buFont typeface="Wingdings" pitchFamily="2" charset="2"/>
              <a:buChar char="Ø"/>
              <a:tabLst>
                <a:tab pos="457200" algn="l"/>
              </a:tabLst>
            </a:pPr>
            <a:r>
              <a:rPr lang="en-US" b="1" dirty="0" smtClean="0">
                <a:latin typeface="Times New Roman"/>
                <a:ea typeface="Times New Roman"/>
                <a:cs typeface="Times New Roman"/>
              </a:rPr>
              <a:t>Integration </a:t>
            </a:r>
            <a:r>
              <a:rPr lang="en-US" b="1" dirty="0" smtClean="0">
                <a:latin typeface="Times New Roman"/>
                <a:ea typeface="Times New Roman"/>
                <a:cs typeface="Times New Roman"/>
              </a:rPr>
              <a:t>Testing</a:t>
            </a:r>
          </a:p>
          <a:p>
            <a:pPr marL="342900" indent="-342900" algn="just">
              <a:lnSpc>
                <a:spcPct val="150000"/>
              </a:lnSpc>
              <a:spcBef>
                <a:spcPts val="0"/>
              </a:spcBef>
              <a:buNone/>
              <a:tabLst>
                <a:tab pos="457200" algn="l"/>
              </a:tabLst>
            </a:pPr>
            <a:r>
              <a:rPr lang="en-US" sz="1400" dirty="0" smtClean="0">
                <a:latin typeface="Times New Roman"/>
                <a:ea typeface="Times New Roman"/>
                <a:cs typeface="Times New Roman"/>
              </a:rPr>
              <a:t>	</a:t>
            </a:r>
            <a:r>
              <a:rPr lang="en-US" sz="1600" dirty="0" smtClean="0">
                <a:latin typeface="Times New Roman"/>
                <a:ea typeface="Times New Roman"/>
                <a:cs typeface="Times New Roman"/>
              </a:rPr>
              <a:t>This </a:t>
            </a:r>
            <a:r>
              <a:rPr lang="en-US" sz="1600" dirty="0" smtClean="0">
                <a:latin typeface="Times New Roman"/>
                <a:ea typeface="Times New Roman"/>
                <a:cs typeface="Times New Roman"/>
              </a:rPr>
              <a:t>testing process is to take unit tested modules and builds a program structure that has been dictated by design.</a:t>
            </a:r>
            <a:endParaRPr lang="en-US" sz="1400" dirty="0" smtClean="0">
              <a:latin typeface="Times New Roman"/>
              <a:ea typeface="Times New Roman"/>
              <a:cs typeface="Times New Roman"/>
            </a:endParaRPr>
          </a:p>
          <a:p>
            <a:pPr marL="342900" marR="0" lvl="0" indent="-342900" algn="just">
              <a:lnSpc>
                <a:spcPct val="150000"/>
              </a:lnSpc>
              <a:spcBef>
                <a:spcPts val="0"/>
              </a:spcBef>
              <a:spcAft>
                <a:spcPts val="0"/>
              </a:spcAft>
              <a:buFont typeface="Wingdings" pitchFamily="2" charset="2"/>
              <a:buChar char="Ø"/>
              <a:tabLst>
                <a:tab pos="457200" algn="l"/>
              </a:tabLst>
            </a:pPr>
            <a:r>
              <a:rPr lang="en-US" b="1" dirty="0" smtClean="0">
                <a:latin typeface="Times New Roman"/>
                <a:ea typeface="Times New Roman"/>
                <a:cs typeface="Times New Roman"/>
              </a:rPr>
              <a:t>User Acceptance </a:t>
            </a:r>
            <a:r>
              <a:rPr lang="en-US" b="1" dirty="0" smtClean="0">
                <a:latin typeface="Times New Roman"/>
                <a:ea typeface="Times New Roman"/>
                <a:cs typeface="Times New Roman"/>
              </a:rPr>
              <a:t>Testing</a:t>
            </a:r>
          </a:p>
          <a:p>
            <a:pPr marL="342900" indent="-342900" algn="just">
              <a:lnSpc>
                <a:spcPct val="150000"/>
              </a:lnSpc>
              <a:spcBef>
                <a:spcPts val="0"/>
              </a:spcBef>
              <a:buNone/>
              <a:tabLst>
                <a:tab pos="457200" algn="l"/>
              </a:tabLst>
            </a:pPr>
            <a:r>
              <a:rPr lang="en-US" sz="1400" dirty="0" smtClean="0">
                <a:latin typeface="Times New Roman"/>
                <a:ea typeface="Times New Roman"/>
                <a:cs typeface="Times New Roman"/>
              </a:rPr>
              <a:t>	</a:t>
            </a:r>
            <a:r>
              <a:rPr lang="en-US" sz="1700" dirty="0" smtClean="0">
                <a:latin typeface="Times New Roman"/>
                <a:ea typeface="Times New Roman"/>
                <a:cs typeface="Times New Roman"/>
              </a:rPr>
              <a:t>The </a:t>
            </a:r>
            <a:r>
              <a:rPr lang="en-US" sz="1700" dirty="0" smtClean="0">
                <a:latin typeface="Times New Roman"/>
                <a:ea typeface="Times New Roman"/>
                <a:cs typeface="Times New Roman"/>
              </a:rPr>
              <a:t>system under consideration is tested for user acceptance by constantly keeping in touch with the prospective system users at the time of developing and making changes wherever required. </a:t>
            </a:r>
            <a:endParaRPr lang="en-US" sz="1400" dirty="0" smtClean="0">
              <a:latin typeface="Times New Roman"/>
              <a:ea typeface="Times New Roman"/>
              <a:cs typeface="Times New Roman"/>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25</a:t>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658368"/>
          </a:xfrm>
        </p:spPr>
        <p:txBody>
          <a:bodyPr>
            <a:normAutofit fontScale="90000"/>
          </a:bodyPr>
          <a:lstStyle/>
          <a:p>
            <a:r>
              <a:rPr lang="en-US" dirty="0" smtClean="0"/>
              <a:t>Continued..</a:t>
            </a:r>
            <a:endParaRPr lang="en-US" dirty="0"/>
          </a:p>
        </p:txBody>
      </p:sp>
      <p:sp>
        <p:nvSpPr>
          <p:cNvPr id="3" name="Content Placeholder 2"/>
          <p:cNvSpPr>
            <a:spLocks noGrp="1"/>
          </p:cNvSpPr>
          <p:nvPr>
            <p:ph idx="1"/>
          </p:nvPr>
        </p:nvSpPr>
        <p:spPr>
          <a:xfrm>
            <a:off x="533400" y="1524000"/>
            <a:ext cx="7924800" cy="4648200"/>
          </a:xfrm>
        </p:spPr>
        <p:txBody>
          <a:bodyPr/>
          <a:lstStyle/>
          <a:p>
            <a:pPr marL="342900" lvl="0" indent="-342900" algn="just">
              <a:lnSpc>
                <a:spcPct val="150000"/>
              </a:lnSpc>
              <a:spcBef>
                <a:spcPts val="0"/>
              </a:spcBef>
              <a:buFont typeface="Wingdings" pitchFamily="2" charset="2"/>
              <a:buChar char="Ø"/>
              <a:tabLst>
                <a:tab pos="457200" algn="l"/>
              </a:tabLst>
            </a:pPr>
            <a:r>
              <a:rPr lang="en-US" b="1" dirty="0" smtClean="0">
                <a:latin typeface="Times New Roman"/>
                <a:ea typeface="Times New Roman"/>
                <a:cs typeface="Times New Roman"/>
              </a:rPr>
              <a:t>Validation Testing</a:t>
            </a:r>
          </a:p>
          <a:p>
            <a:pPr marL="342900" lvl="0" indent="-342900" algn="just">
              <a:lnSpc>
                <a:spcPct val="150000"/>
              </a:lnSpc>
              <a:spcBef>
                <a:spcPts val="0"/>
              </a:spcBef>
              <a:buNone/>
              <a:tabLst>
                <a:tab pos="457200" algn="l"/>
              </a:tabLst>
            </a:pPr>
            <a:r>
              <a:rPr lang="en-US" sz="1600" b="1" dirty="0" smtClean="0"/>
              <a:t>	</a:t>
            </a:r>
            <a:r>
              <a:rPr lang="en-US" dirty="0" smtClean="0">
                <a:latin typeface="Times New Roman" pitchFamily="18" charset="0"/>
                <a:cs typeface="Times New Roman" pitchFamily="18" charset="0"/>
              </a:rPr>
              <a:t>Validation checks are performed on the Text Field, Numeric Filed, Preparation of Test data, and Using Test data.</a:t>
            </a:r>
          </a:p>
          <a:p>
            <a:pPr marL="342900" indent="-342900" algn="just">
              <a:lnSpc>
                <a:spcPct val="150000"/>
              </a:lnSpc>
              <a:spcBef>
                <a:spcPts val="0"/>
              </a:spcBef>
              <a:buFont typeface="Wingdings" pitchFamily="2" charset="2"/>
              <a:buChar char="Ø"/>
              <a:tabLst>
                <a:tab pos="457200" algn="l"/>
              </a:tabLst>
            </a:pPr>
            <a:r>
              <a:rPr lang="en-US" b="1" dirty="0" smtClean="0">
                <a:latin typeface="Times New Roman"/>
                <a:ea typeface="Times New Roman"/>
                <a:cs typeface="Times New Roman"/>
              </a:rPr>
              <a:t>Output </a:t>
            </a:r>
            <a:r>
              <a:rPr lang="en-US" b="1" dirty="0" smtClean="0">
                <a:latin typeface="Times New Roman"/>
                <a:ea typeface="Times New Roman"/>
                <a:cs typeface="Times New Roman"/>
              </a:rPr>
              <a:t>Testing</a:t>
            </a:r>
          </a:p>
          <a:p>
            <a:pPr marL="342900" indent="-342900" algn="just">
              <a:lnSpc>
                <a:spcPct val="150000"/>
              </a:lnSpc>
              <a:spcBef>
                <a:spcPts val="0"/>
              </a:spcBef>
              <a:buNone/>
              <a:tabLst>
                <a:tab pos="457200" algn="l"/>
              </a:tabLst>
            </a:pPr>
            <a:r>
              <a:rPr lang="en-US" sz="1600" b="1" dirty="0" smtClean="0">
                <a:latin typeface="Times New Roman" pitchFamily="18" charset="0"/>
                <a:ea typeface="Times New Roman"/>
                <a:cs typeface="Times New Roman" pitchFamily="18" charset="0"/>
              </a:rPr>
              <a:t>	</a:t>
            </a:r>
            <a:r>
              <a:rPr lang="en-US" dirty="0" smtClean="0">
                <a:latin typeface="Times New Roman" pitchFamily="18" charset="0"/>
                <a:ea typeface="Times New Roman"/>
                <a:cs typeface="Times New Roman" pitchFamily="18" charset="0"/>
              </a:rPr>
              <a:t>After </a:t>
            </a:r>
            <a:r>
              <a:rPr lang="en-US" dirty="0" smtClean="0">
                <a:latin typeface="Times New Roman" pitchFamily="18" charset="0"/>
                <a:ea typeface="Times New Roman"/>
                <a:cs typeface="Times New Roman" pitchFamily="18" charset="0"/>
              </a:rPr>
              <a:t>performing the validation testing, the next step is output testing of the proposed system, since no system could be useful if it does not produce the required output in the specified format. </a:t>
            </a:r>
          </a:p>
          <a:p>
            <a:endParaRPr lang="en-US" dirty="0"/>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26</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810768"/>
          </a:xfrm>
        </p:spPr>
        <p:txBody>
          <a:bodyPr/>
          <a:lstStyle/>
          <a:p>
            <a:r>
              <a:rPr lang="en-US" b="1" dirty="0" smtClean="0"/>
              <a:t>RESULTS OF TESTING</a:t>
            </a:r>
            <a:endParaRPr lang="en-US" b="1" dirty="0"/>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27</a:t>
            </a:fld>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810883" y="1828800"/>
            <a:ext cx="5894717" cy="2057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838200" y="4058352"/>
            <a:ext cx="5867400" cy="2266248"/>
          </a:xfrm>
          <a:prstGeom prst="rect">
            <a:avLst/>
          </a:prstGeom>
          <a:noFill/>
          <a:ln w="9525">
            <a:noFill/>
            <a:miter lim="800000"/>
            <a:headEnd/>
            <a:tailEnd/>
          </a:ln>
          <a:effectLst/>
        </p:spPr>
      </p:pic>
      <p:sp>
        <p:nvSpPr>
          <p:cNvPr id="9" name="TextBox 8"/>
          <p:cNvSpPr txBox="1"/>
          <p:nvPr/>
        </p:nvSpPr>
        <p:spPr>
          <a:xfrm>
            <a:off x="685800" y="1295400"/>
            <a:ext cx="4419600" cy="369332"/>
          </a:xfrm>
          <a:prstGeom prst="rect">
            <a:avLst/>
          </a:prstGeom>
          <a:noFill/>
        </p:spPr>
        <p:txBody>
          <a:bodyPr wrap="square" rtlCol="0">
            <a:spAutoFit/>
          </a:bodyPr>
          <a:lstStyle/>
          <a:p>
            <a:r>
              <a:rPr lang="en-US" b="1" u="sng" dirty="0" smtClean="0">
                <a:latin typeface="Times New Roman" pitchFamily="18" charset="0"/>
                <a:cs typeface="Times New Roman" pitchFamily="18" charset="0"/>
              </a:rPr>
              <a:t>ACCOUNTS TEST CASES:</a:t>
            </a:r>
            <a:endParaRPr lang="en-US" b="1" u="sng"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28</a:t>
            </a:fld>
            <a:endParaRPr lang="en-IN"/>
          </a:p>
        </p:txBody>
      </p:sp>
      <p:sp>
        <p:nvSpPr>
          <p:cNvPr id="7" name="Title 6"/>
          <p:cNvSpPr txBox="1">
            <a:spLocks noGrp="1"/>
          </p:cNvSpPr>
          <p:nvPr>
            <p:ph type="title"/>
          </p:nvPr>
        </p:nvSpPr>
        <p:spPr>
          <a:xfrm>
            <a:off x="685800" y="484632"/>
            <a:ext cx="7772400" cy="369332"/>
          </a:xfrm>
          <a:prstGeom prst="rect">
            <a:avLst/>
          </a:prstGeom>
          <a:noFill/>
        </p:spPr>
        <p:txBody>
          <a:bodyPr wrap="square" rtlCol="0">
            <a:spAutoFit/>
          </a:bodyPr>
          <a:lstStyle/>
          <a:p>
            <a:r>
              <a:rPr lang="en-US" sz="2000" b="1" u="sng" dirty="0" smtClean="0">
                <a:latin typeface="Times New Roman" pitchFamily="18" charset="0"/>
                <a:cs typeface="Times New Roman" pitchFamily="18" charset="0"/>
              </a:rPr>
              <a:t>SELLER TEST CASES:</a:t>
            </a:r>
            <a:endParaRPr lang="en-US" sz="2000" b="1" u="sng"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762000" y="1143000"/>
            <a:ext cx="5638800" cy="2209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762000" y="3733800"/>
            <a:ext cx="5600700" cy="2362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29</a:t>
            </a:fld>
            <a:endParaRPr lang="en-IN"/>
          </a:p>
        </p:txBody>
      </p:sp>
      <p:sp>
        <p:nvSpPr>
          <p:cNvPr id="7" name="Title 6"/>
          <p:cNvSpPr txBox="1">
            <a:spLocks noGrp="1"/>
          </p:cNvSpPr>
          <p:nvPr>
            <p:ph type="title"/>
          </p:nvPr>
        </p:nvSpPr>
        <p:spPr>
          <a:xfrm>
            <a:off x="685800" y="484632"/>
            <a:ext cx="7772400" cy="369332"/>
          </a:xfrm>
          <a:prstGeom prst="rect">
            <a:avLst/>
          </a:prstGeom>
          <a:noFill/>
        </p:spPr>
        <p:txBody>
          <a:bodyPr wrap="square" rtlCol="0">
            <a:spAutoFit/>
          </a:bodyPr>
          <a:lstStyle/>
          <a:p>
            <a:r>
              <a:rPr lang="en-US" sz="2000" b="1" u="sng" dirty="0" smtClean="0">
                <a:latin typeface="Times New Roman" pitchFamily="18" charset="0"/>
                <a:cs typeface="Times New Roman" pitchFamily="18" charset="0"/>
              </a:rPr>
              <a:t>BUYER - REGISTRATION TEST CASES:</a:t>
            </a:r>
            <a:endParaRPr lang="en-US" sz="2000" b="1" u="sng" dirty="0">
              <a:latin typeface="Times New Roman" pitchFamily="18" charset="0"/>
              <a:cs typeface="Times New Roman" pitchFamily="18" charset="0"/>
            </a:endParaRPr>
          </a:p>
        </p:txBody>
      </p:sp>
      <p:pic>
        <p:nvPicPr>
          <p:cNvPr id="2053" name="Picture 5"/>
          <p:cNvPicPr>
            <a:picLocks noGrp="1" noChangeAspect="1" noChangeArrowheads="1"/>
          </p:cNvPicPr>
          <p:nvPr>
            <p:ph idx="1"/>
          </p:nvPr>
        </p:nvPicPr>
        <p:blipFill>
          <a:blip r:embed="rId2"/>
          <a:srcRect/>
          <a:stretch>
            <a:fillRect/>
          </a:stretch>
        </p:blipFill>
        <p:spPr bwMode="auto">
          <a:xfrm>
            <a:off x="762000" y="1143000"/>
            <a:ext cx="5791200" cy="22098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a:srcRect/>
          <a:stretch>
            <a:fillRect/>
          </a:stretch>
        </p:blipFill>
        <p:spPr bwMode="auto">
          <a:xfrm>
            <a:off x="762000" y="3505200"/>
            <a:ext cx="5791200" cy="260032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457200" y="1365684"/>
            <a:ext cx="8229600" cy="5159660"/>
          </a:xfrm>
        </p:spPr>
        <p:txBody>
          <a:bodyPr>
            <a:noAutofit/>
          </a:bodyPr>
          <a:lstStyle/>
          <a:p>
            <a:pPr marL="0" indent="0" algn="just">
              <a:lnSpc>
                <a:spcPct val="150000"/>
              </a:lnSpc>
            </a:pPr>
            <a:r>
              <a:rPr lang="en-US" sz="2400" dirty="0" smtClean="0">
                <a:latin typeface="Times New Roman" pitchFamily="18" charset="0"/>
                <a:cs typeface="Times New Roman" pitchFamily="18" charset="0"/>
              </a:rPr>
              <a:t>Goods trade is a supply chain transaction that involves shippers buying goods from suppliers and carriers providing goods transportation. Various business documents like purchase order, </a:t>
            </a:r>
            <a:r>
              <a:rPr lang="en-US" sz="2400" dirty="0" err="1" smtClean="0">
                <a:latin typeface="Times New Roman" pitchFamily="18" charset="0"/>
                <a:cs typeface="Times New Roman" pitchFamily="18" charset="0"/>
              </a:rPr>
              <a:t>despatch</a:t>
            </a:r>
            <a:r>
              <a:rPr lang="en-US" sz="2400" dirty="0" smtClean="0">
                <a:latin typeface="Times New Roman" pitchFamily="18" charset="0"/>
                <a:cs typeface="Times New Roman" pitchFamily="18" charset="0"/>
              </a:rPr>
              <a:t> advice, invoices, and receive advice get exchanged among the trade participants during any trade transaction.</a:t>
            </a:r>
          </a:p>
          <a:p>
            <a:pPr marL="0" indent="0" algn="just">
              <a:lnSpc>
                <a:spcPct val="150000"/>
              </a:lnSpc>
            </a:pPr>
            <a:r>
              <a:rPr lang="en-US" sz="2400" dirty="0" smtClean="0">
                <a:latin typeface="Times New Roman" pitchFamily="18" charset="0"/>
                <a:cs typeface="Times New Roman" pitchFamily="18" charset="0"/>
              </a:rPr>
              <a:t>A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-based accounts payable system for shippers, which generates claims for deficiency in the goods received and accordingly adjusts the payment in the bills for suppliers and carriers. </a:t>
            </a: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pPr/>
              <a:t>3</a:t>
            </a:fld>
            <a:endParaRPr lang="en-IN" dirty="0"/>
          </a:p>
        </p:txBody>
      </p:sp>
    </p:spTree>
    <p:extLst>
      <p:ext uri="{BB962C8B-B14F-4D97-AF65-F5344CB8AC3E}">
        <p14:creationId xmlns="" xmlns:p14="http://schemas.microsoft.com/office/powerpoint/2010/main" val="3008548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30</a:t>
            </a:fld>
            <a:endParaRPr lang="en-IN"/>
          </a:p>
        </p:txBody>
      </p:sp>
      <p:sp>
        <p:nvSpPr>
          <p:cNvPr id="7" name="Title 6"/>
          <p:cNvSpPr txBox="1">
            <a:spLocks noGrp="1"/>
          </p:cNvSpPr>
          <p:nvPr>
            <p:ph type="title"/>
          </p:nvPr>
        </p:nvSpPr>
        <p:spPr>
          <a:xfrm>
            <a:off x="685800" y="484632"/>
            <a:ext cx="7772400" cy="369332"/>
          </a:xfrm>
          <a:prstGeom prst="rect">
            <a:avLst/>
          </a:prstGeom>
          <a:noFill/>
        </p:spPr>
        <p:txBody>
          <a:bodyPr wrap="square" rtlCol="0">
            <a:spAutoFit/>
          </a:bodyPr>
          <a:lstStyle/>
          <a:p>
            <a:r>
              <a:rPr lang="en-US" sz="2000" b="1" u="sng" dirty="0" smtClean="0">
                <a:latin typeface="Times New Roman" pitchFamily="18" charset="0"/>
                <a:cs typeface="Times New Roman" pitchFamily="18" charset="0"/>
              </a:rPr>
              <a:t>BUYER –LOGIN  TEST CASES:</a:t>
            </a:r>
            <a:endParaRPr lang="en-US" sz="2000" b="1" u="sng"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762000" y="1066800"/>
            <a:ext cx="5461000" cy="2362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62000" y="3662363"/>
            <a:ext cx="5486400" cy="250983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658368"/>
          </a:xfrm>
        </p:spPr>
        <p:txBody>
          <a:bodyPr>
            <a:normAutofit/>
          </a:bodyPr>
          <a:lstStyle/>
          <a:p>
            <a:r>
              <a:rPr lang="en-US" sz="3200" b="1" dirty="0" smtClean="0">
                <a:latin typeface="Times New Roman" pitchFamily="18" charset="0"/>
                <a:cs typeface="Times New Roman" pitchFamily="18" charset="0"/>
              </a:rPr>
              <a:t>Results analysis</a:t>
            </a:r>
            <a:endParaRPr lang="en-US" sz="3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31</a:t>
            </a:fld>
            <a:endParaRPr lang="en-IN"/>
          </a:p>
        </p:txBody>
      </p:sp>
      <p:pic>
        <p:nvPicPr>
          <p:cNvPr id="7" name="Content Placeholder 6"/>
          <p:cNvPicPr>
            <a:picLocks noGrp="1"/>
          </p:cNvPicPr>
          <p:nvPr>
            <p:ph idx="1"/>
          </p:nvPr>
        </p:nvPicPr>
        <p:blipFill>
          <a:blip r:embed="rId2"/>
          <a:srcRect/>
          <a:stretch>
            <a:fillRect/>
          </a:stretch>
        </p:blipFill>
        <p:spPr bwMode="auto">
          <a:xfrm>
            <a:off x="838200" y="1600200"/>
            <a:ext cx="7202311" cy="4051300"/>
          </a:xfrm>
          <a:prstGeom prst="rect">
            <a:avLst/>
          </a:prstGeom>
          <a:noFill/>
          <a:ln w="9525">
            <a:noFill/>
            <a:miter lim="800000"/>
            <a:headEnd/>
            <a:tailEnd/>
          </a:ln>
        </p:spPr>
      </p:pic>
      <p:sp>
        <p:nvSpPr>
          <p:cNvPr id="8" name="TextBox 7"/>
          <p:cNvSpPr txBox="1"/>
          <p:nvPr/>
        </p:nvSpPr>
        <p:spPr>
          <a:xfrm>
            <a:off x="1905000" y="5867400"/>
            <a:ext cx="4690451" cy="307777"/>
          </a:xfrm>
          <a:prstGeom prst="rect">
            <a:avLst/>
          </a:prstGeom>
          <a:noFill/>
        </p:spPr>
        <p:txBody>
          <a:bodyPr wrap="none" rtlCol="0">
            <a:spAutoFit/>
          </a:bodyPr>
          <a:lstStyle/>
          <a:p>
            <a:pPr algn="ctr"/>
            <a:r>
              <a:rPr lang="en-US" sz="1400" dirty="0" smtClean="0"/>
              <a:t>Fig1. Above figure shows the implementation home page</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32</a:t>
            </a:fld>
            <a:endParaRPr lang="en-IN"/>
          </a:p>
        </p:txBody>
      </p:sp>
      <p:pic>
        <p:nvPicPr>
          <p:cNvPr id="7" name="Content Placeholder 6"/>
          <p:cNvPicPr>
            <a:picLocks noGrp="1"/>
          </p:cNvPicPr>
          <p:nvPr>
            <p:ph idx="1"/>
          </p:nvPr>
        </p:nvPicPr>
        <p:blipFill>
          <a:blip r:embed="rId2"/>
          <a:srcRect/>
          <a:stretch>
            <a:fillRect/>
          </a:stretch>
        </p:blipFill>
        <p:spPr bwMode="auto">
          <a:xfrm>
            <a:off x="874889" y="1600200"/>
            <a:ext cx="7202311" cy="4051300"/>
          </a:xfrm>
          <a:prstGeom prst="rect">
            <a:avLst/>
          </a:prstGeom>
          <a:noFill/>
          <a:ln w="9525">
            <a:noFill/>
            <a:miter lim="800000"/>
            <a:headEnd/>
            <a:tailEnd/>
          </a:ln>
        </p:spPr>
      </p:pic>
      <p:sp>
        <p:nvSpPr>
          <p:cNvPr id="8" name="TextBox 7"/>
          <p:cNvSpPr txBox="1"/>
          <p:nvPr/>
        </p:nvSpPr>
        <p:spPr>
          <a:xfrm>
            <a:off x="1371600" y="5791200"/>
            <a:ext cx="6452087" cy="307777"/>
          </a:xfrm>
          <a:prstGeom prst="rect">
            <a:avLst/>
          </a:prstGeom>
          <a:noFill/>
        </p:spPr>
        <p:txBody>
          <a:bodyPr wrap="none" rtlCol="0">
            <a:spAutoFit/>
          </a:bodyPr>
          <a:lstStyle/>
          <a:p>
            <a:pPr algn="ctr"/>
            <a:r>
              <a:rPr lang="en-US" sz="1400" dirty="0" smtClean="0"/>
              <a:t>Fig 2. Above figure shows the all the sub menu’s and operations list in SELLER</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33</a:t>
            </a:fld>
            <a:endParaRPr lang="en-IN"/>
          </a:p>
        </p:txBody>
      </p:sp>
      <p:pic>
        <p:nvPicPr>
          <p:cNvPr id="7" name="Content Placeholder 6"/>
          <p:cNvPicPr>
            <a:picLocks noGrp="1"/>
          </p:cNvPicPr>
          <p:nvPr>
            <p:ph idx="1"/>
          </p:nvPr>
        </p:nvPicPr>
        <p:blipFill>
          <a:blip r:embed="rId2"/>
          <a:srcRect/>
          <a:stretch>
            <a:fillRect/>
          </a:stretch>
        </p:blipFill>
        <p:spPr bwMode="auto">
          <a:xfrm>
            <a:off x="609600" y="1676400"/>
            <a:ext cx="7202311" cy="4051300"/>
          </a:xfrm>
          <a:prstGeom prst="rect">
            <a:avLst/>
          </a:prstGeom>
          <a:noFill/>
          <a:ln w="9525">
            <a:noFill/>
            <a:miter lim="800000"/>
            <a:headEnd/>
            <a:tailEnd/>
          </a:ln>
        </p:spPr>
      </p:pic>
      <p:sp>
        <p:nvSpPr>
          <p:cNvPr id="8" name="TextBox 7"/>
          <p:cNvSpPr txBox="1"/>
          <p:nvPr/>
        </p:nvSpPr>
        <p:spPr>
          <a:xfrm>
            <a:off x="3124200" y="5791200"/>
            <a:ext cx="2821350" cy="307777"/>
          </a:xfrm>
          <a:prstGeom prst="rect">
            <a:avLst/>
          </a:prstGeom>
          <a:noFill/>
        </p:spPr>
        <p:txBody>
          <a:bodyPr wrap="none" rtlCol="0">
            <a:spAutoFit/>
          </a:bodyPr>
          <a:lstStyle/>
          <a:p>
            <a:pPr algn="ctr"/>
            <a:r>
              <a:rPr lang="en-US" sz="1400" dirty="0" smtClean="0"/>
              <a:t>Fig3. Account payable login page</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34</a:t>
            </a:fld>
            <a:endParaRPr lang="en-IN"/>
          </a:p>
        </p:txBody>
      </p:sp>
      <p:pic>
        <p:nvPicPr>
          <p:cNvPr id="7" name="Content Placeholder 6"/>
          <p:cNvPicPr>
            <a:picLocks noGrp="1"/>
          </p:cNvPicPr>
          <p:nvPr>
            <p:ph idx="1"/>
          </p:nvPr>
        </p:nvPicPr>
        <p:blipFill>
          <a:blip r:embed="rId2"/>
          <a:srcRect/>
          <a:stretch>
            <a:fillRect/>
          </a:stretch>
        </p:blipFill>
        <p:spPr bwMode="auto">
          <a:xfrm>
            <a:off x="914400" y="1676400"/>
            <a:ext cx="7202311" cy="4051300"/>
          </a:xfrm>
          <a:prstGeom prst="rect">
            <a:avLst/>
          </a:prstGeom>
          <a:noFill/>
          <a:ln w="9525">
            <a:noFill/>
            <a:miter lim="800000"/>
            <a:headEnd/>
            <a:tailEnd/>
          </a:ln>
        </p:spPr>
      </p:pic>
      <p:sp>
        <p:nvSpPr>
          <p:cNvPr id="8" name="TextBox 7"/>
          <p:cNvSpPr txBox="1"/>
          <p:nvPr/>
        </p:nvSpPr>
        <p:spPr>
          <a:xfrm>
            <a:off x="1905000" y="5867400"/>
            <a:ext cx="4743093" cy="307777"/>
          </a:xfrm>
          <a:prstGeom prst="rect">
            <a:avLst/>
          </a:prstGeom>
          <a:noFill/>
        </p:spPr>
        <p:txBody>
          <a:bodyPr wrap="none" rtlCol="0">
            <a:spAutoFit/>
          </a:bodyPr>
          <a:lstStyle/>
          <a:p>
            <a:pPr algn="ctr"/>
            <a:r>
              <a:rPr lang="en-US" sz="1400" dirty="0" smtClean="0"/>
              <a:t>Fig4. Above figure shows Home page of Account Payable</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35</a:t>
            </a:fld>
            <a:endParaRPr lang="en-IN"/>
          </a:p>
        </p:txBody>
      </p:sp>
      <p:pic>
        <p:nvPicPr>
          <p:cNvPr id="7" name="Content Placeholder 6"/>
          <p:cNvPicPr>
            <a:picLocks noGrp="1"/>
          </p:cNvPicPr>
          <p:nvPr>
            <p:ph idx="1"/>
          </p:nvPr>
        </p:nvPicPr>
        <p:blipFill>
          <a:blip r:embed="rId2"/>
          <a:srcRect/>
          <a:stretch>
            <a:fillRect/>
          </a:stretch>
        </p:blipFill>
        <p:spPr bwMode="auto">
          <a:xfrm>
            <a:off x="970844" y="1676400"/>
            <a:ext cx="7202311" cy="4051300"/>
          </a:xfrm>
          <a:prstGeom prst="rect">
            <a:avLst/>
          </a:prstGeom>
          <a:noFill/>
          <a:ln w="9525">
            <a:noFill/>
            <a:miter lim="800000"/>
            <a:headEnd/>
            <a:tailEnd/>
          </a:ln>
        </p:spPr>
      </p:pic>
      <p:sp>
        <p:nvSpPr>
          <p:cNvPr id="8" name="TextBox 7"/>
          <p:cNvSpPr txBox="1"/>
          <p:nvPr/>
        </p:nvSpPr>
        <p:spPr>
          <a:xfrm>
            <a:off x="2286000" y="5867400"/>
            <a:ext cx="4562211" cy="307777"/>
          </a:xfrm>
          <a:prstGeom prst="rect">
            <a:avLst/>
          </a:prstGeom>
          <a:noFill/>
        </p:spPr>
        <p:txBody>
          <a:bodyPr wrap="none" rtlCol="0">
            <a:spAutoFit/>
          </a:bodyPr>
          <a:lstStyle/>
          <a:p>
            <a:pPr algn="ctr"/>
            <a:r>
              <a:rPr lang="en-US" sz="1400" dirty="0" smtClean="0"/>
              <a:t>Fig5. Above figure shows the login page of Buyer Login</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36</a:t>
            </a:fld>
            <a:endParaRPr lang="en-IN"/>
          </a:p>
        </p:txBody>
      </p:sp>
      <p:pic>
        <p:nvPicPr>
          <p:cNvPr id="7" name="Content Placeholder 6"/>
          <p:cNvPicPr>
            <a:picLocks noGrp="1"/>
          </p:cNvPicPr>
          <p:nvPr>
            <p:ph idx="1"/>
          </p:nvPr>
        </p:nvPicPr>
        <p:blipFill>
          <a:blip r:embed="rId2"/>
          <a:srcRect/>
          <a:stretch>
            <a:fillRect/>
          </a:stretch>
        </p:blipFill>
        <p:spPr bwMode="auto">
          <a:xfrm>
            <a:off x="990600" y="1676400"/>
            <a:ext cx="7202311" cy="4051300"/>
          </a:xfrm>
          <a:prstGeom prst="rect">
            <a:avLst/>
          </a:prstGeom>
          <a:noFill/>
          <a:ln w="9525">
            <a:noFill/>
            <a:miter lim="800000"/>
            <a:headEnd/>
            <a:tailEnd/>
          </a:ln>
        </p:spPr>
      </p:pic>
      <p:sp>
        <p:nvSpPr>
          <p:cNvPr id="8" name="TextBox 7"/>
          <p:cNvSpPr txBox="1"/>
          <p:nvPr/>
        </p:nvSpPr>
        <p:spPr>
          <a:xfrm>
            <a:off x="1447800" y="5867400"/>
            <a:ext cx="6242158" cy="307777"/>
          </a:xfrm>
          <a:prstGeom prst="rect">
            <a:avLst/>
          </a:prstGeom>
          <a:noFill/>
        </p:spPr>
        <p:txBody>
          <a:bodyPr wrap="none" rtlCol="0">
            <a:spAutoFit/>
          </a:bodyPr>
          <a:lstStyle/>
          <a:p>
            <a:pPr algn="ctr"/>
            <a:r>
              <a:rPr lang="en-US" sz="1400" dirty="0" smtClean="0"/>
              <a:t>Fig6. Above figure shows the home page of Buyer and all operations of buyer</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we discussed the need for a block chain based accounts payable system that eliminates the process redundancies (accounts payable vs. accounts receivable), enables efficient invoice processing, and reduces the amount of time spent in reconciling disputes between the transacting participants in goods trade (domestic and global). </a:t>
            </a:r>
          </a:p>
          <a:p>
            <a:pPr marL="0" indent="0" algn="just">
              <a:buNone/>
            </a:pPr>
            <a:r>
              <a:rPr lang="en-US" sz="2400" dirty="0" smtClean="0">
                <a:latin typeface="Times New Roman" pitchFamily="18" charset="0"/>
                <a:cs typeface="Times New Roman" pitchFamily="18" charset="0"/>
              </a:rPr>
              <a:t>We provided details of our block chain-based accounts payable system supporting trusted invoice processing and transparent dispute resolution. </a:t>
            </a:r>
            <a:endParaRPr lang="en-US"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D73BB6F1-62AA-4320-9823-4E088007BDE6}"/>
              </a:ext>
            </a:extLst>
          </p:cNvPr>
          <p:cNvSpPr>
            <a:spLocks noGrp="1"/>
          </p:cNvSpPr>
          <p:nvPr>
            <p:ph type="dt" sz="half" idx="10"/>
          </p:nvPr>
        </p:nvSpPr>
        <p:spPr/>
        <p:txBody>
          <a:bodyPr/>
          <a:lstStyle/>
          <a:p>
            <a:fld id="{AF08D5C2-CE6C-4B97-8923-65CF7B1D307C}"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37</a:t>
            </a:fld>
            <a:endParaRPr lang="en-IN"/>
          </a:p>
        </p:txBody>
      </p:sp>
    </p:spTree>
    <p:extLst>
      <p:ext uri="{BB962C8B-B14F-4D97-AF65-F5344CB8AC3E}">
        <p14:creationId xmlns="" xmlns:p14="http://schemas.microsoft.com/office/powerpoint/2010/main" val="3598811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4B53A9-2DDB-4EF4-AED3-550271A3A061}"/>
              </a:ext>
            </a:extLst>
          </p:cNvPr>
          <p:cNvSpPr>
            <a:spLocks noGrp="1"/>
          </p:cNvSpPr>
          <p:nvPr>
            <p:ph type="title"/>
          </p:nvPr>
        </p:nvSpPr>
        <p:spPr/>
        <p:txBody>
          <a:bodyPr>
            <a:normAutofit/>
          </a:bodyPr>
          <a:lstStyle/>
          <a:p>
            <a:r>
              <a:rPr lang="en-IN" sz="2400" b="1" dirty="0">
                <a:latin typeface="Times New Roman" pitchFamily="18" charset="0"/>
                <a:cs typeface="Times New Roman" pitchFamily="18" charset="0"/>
              </a:rPr>
              <a:t>REFERENCES</a:t>
            </a:r>
            <a:endParaRPr lang="en-IN" sz="2400" dirty="0"/>
          </a:p>
        </p:txBody>
      </p:sp>
      <p:sp>
        <p:nvSpPr>
          <p:cNvPr id="3" name="Content Placeholder 2">
            <a:extLst>
              <a:ext uri="{FF2B5EF4-FFF2-40B4-BE49-F238E27FC236}">
                <a16:creationId xmlns="" xmlns:a16="http://schemas.microsoft.com/office/drawing/2014/main" id="{6F9643F7-D82C-4A2E-8DD7-E3C78EA5ACE5}"/>
              </a:ext>
            </a:extLst>
          </p:cNvPr>
          <p:cNvSpPr>
            <a:spLocks noGrp="1"/>
          </p:cNvSpPr>
          <p:nvPr>
            <p:ph idx="1"/>
          </p:nvPr>
        </p:nvSpPr>
        <p:spPr/>
        <p:txBody>
          <a:bodyPr>
            <a:normAutofit fontScale="92500" lnSpcReduction="10000"/>
          </a:bodyPr>
          <a:lstStyle/>
          <a:p>
            <a:pPr lvl="0" algn="just"/>
            <a:r>
              <a:rPr lang="en-US" sz="1600" dirty="0" smtClean="0"/>
              <a:t>K. </a:t>
            </a:r>
            <a:r>
              <a:rPr lang="en-US" sz="1600" dirty="0" err="1" smtClean="0"/>
              <a:t>Narayanam</a:t>
            </a:r>
            <a:r>
              <a:rPr lang="en-US" sz="1600" dirty="0" smtClean="0"/>
              <a:t>, S. </a:t>
            </a:r>
            <a:r>
              <a:rPr lang="en-US" sz="1600" dirty="0" err="1" smtClean="0"/>
              <a:t>Goel</a:t>
            </a:r>
            <a:r>
              <a:rPr lang="en-US" sz="1600" dirty="0" smtClean="0"/>
              <a:t>, A. Singh, Y. </a:t>
            </a:r>
            <a:r>
              <a:rPr lang="en-US" sz="1600" dirty="0" err="1" smtClean="0"/>
              <a:t>Shrinivasan</a:t>
            </a:r>
            <a:r>
              <a:rPr lang="en-US" sz="1600" dirty="0" smtClean="0"/>
              <a:t>, S. </a:t>
            </a:r>
            <a:r>
              <a:rPr lang="en-US" sz="1600" dirty="0" err="1" smtClean="0"/>
              <a:t>Chakraborty</a:t>
            </a:r>
            <a:r>
              <a:rPr lang="en-US" sz="1600" dirty="0" smtClean="0"/>
              <a:t>, P. </a:t>
            </a:r>
            <a:r>
              <a:rPr lang="en-US" sz="1600" dirty="0" err="1" smtClean="0"/>
              <a:t>Selvam</a:t>
            </a:r>
            <a:r>
              <a:rPr lang="en-US" sz="1600" dirty="0" smtClean="0"/>
              <a:t>, V. </a:t>
            </a:r>
            <a:r>
              <a:rPr lang="en-US" sz="1600" dirty="0" err="1" smtClean="0"/>
              <a:t>Choudhary</a:t>
            </a:r>
            <a:r>
              <a:rPr lang="en-US" sz="1600" dirty="0" smtClean="0"/>
              <a:t>, and M. </a:t>
            </a:r>
            <a:r>
              <a:rPr lang="en-US" sz="1600" dirty="0" err="1" smtClean="0"/>
              <a:t>Verma</a:t>
            </a:r>
            <a:r>
              <a:rPr lang="en-US" sz="1600" dirty="0" smtClean="0"/>
              <a:t>, “</a:t>
            </a:r>
            <a:r>
              <a:rPr lang="en-US" sz="1600" dirty="0" err="1" smtClean="0"/>
              <a:t>Blockchain</a:t>
            </a:r>
            <a:r>
              <a:rPr lang="en-US" sz="1600" dirty="0" smtClean="0"/>
              <a:t> based e-invoicing platform for global trade,” in 2020 IEEE International Conference on </a:t>
            </a:r>
            <a:r>
              <a:rPr lang="en-US" sz="1600" dirty="0" err="1" smtClean="0"/>
              <a:t>Blockchain</a:t>
            </a:r>
            <a:r>
              <a:rPr lang="en-US" sz="1600" dirty="0" smtClean="0"/>
              <a:t> (</a:t>
            </a:r>
            <a:r>
              <a:rPr lang="en-US" sz="1600" dirty="0" err="1" smtClean="0"/>
              <a:t>Blockchain</a:t>
            </a:r>
            <a:r>
              <a:rPr lang="en-US" sz="1600" dirty="0" smtClean="0"/>
              <a:t>), 2020, pp. 385–392.</a:t>
            </a:r>
          </a:p>
          <a:p>
            <a:pPr algn="just"/>
            <a:r>
              <a:rPr lang="en-US" sz="1600" dirty="0" smtClean="0"/>
              <a:t> http://ibm.biz/BlockchainSolutionFromWalmartCanadaAndDLTLabs.  </a:t>
            </a:r>
          </a:p>
          <a:p>
            <a:pPr lvl="0" algn="just"/>
            <a:r>
              <a:rPr lang="en-US" sz="1600" dirty="0" smtClean="0"/>
              <a:t>S. E. Chang, H. L. </a:t>
            </a:r>
            <a:r>
              <a:rPr lang="en-US" sz="1600" dirty="0" err="1" smtClean="0"/>
              <a:t>Luo</a:t>
            </a:r>
            <a:r>
              <a:rPr lang="en-US" sz="1600" dirty="0" smtClean="0"/>
              <a:t>, and Y. Chen, “</a:t>
            </a:r>
            <a:r>
              <a:rPr lang="en-US" sz="1600" dirty="0" err="1" smtClean="0"/>
              <a:t>Blockchain</a:t>
            </a:r>
            <a:r>
              <a:rPr lang="en-US" sz="1600" dirty="0" smtClean="0"/>
              <a:t>-enabled trade finance innovation: A potential paradigm shift on using letter of credit,” Sustainability, vol. 12, no. 1, p. 188, 2020.</a:t>
            </a:r>
          </a:p>
          <a:p>
            <a:pPr lvl="0" algn="just"/>
            <a:r>
              <a:rPr lang="en-US" sz="1600" dirty="0" smtClean="0"/>
              <a:t>J. Chiu and T. V. </a:t>
            </a:r>
            <a:r>
              <a:rPr lang="en-US" sz="1600" dirty="0" err="1" smtClean="0"/>
              <a:t>Koeppl</a:t>
            </a:r>
            <a:r>
              <a:rPr lang="en-US" sz="1600" dirty="0" smtClean="0"/>
              <a:t>, “</a:t>
            </a:r>
            <a:r>
              <a:rPr lang="en-US" sz="1600" dirty="0" err="1" smtClean="0"/>
              <a:t>Blockchain</a:t>
            </a:r>
            <a:r>
              <a:rPr lang="en-US" sz="1600" dirty="0" smtClean="0"/>
              <a:t>-based settlement for asset trading,” The Review of Financial Studies, vol. 32, no. 5, pp. 1716–1753, 2019.</a:t>
            </a:r>
          </a:p>
          <a:p>
            <a:pPr algn="just"/>
            <a:r>
              <a:rPr lang="en-US" sz="1600" dirty="0" smtClean="0"/>
              <a:t> </a:t>
            </a:r>
            <a:r>
              <a:rPr lang="en-US" sz="1600" dirty="0" err="1" smtClean="0"/>
              <a:t>Bogucharskov</a:t>
            </a:r>
            <a:r>
              <a:rPr lang="en-US" sz="1600" dirty="0" smtClean="0"/>
              <a:t>, I. </a:t>
            </a:r>
            <a:r>
              <a:rPr lang="en-US" sz="1600" dirty="0" err="1" smtClean="0"/>
              <a:t>Pokamestov</a:t>
            </a:r>
            <a:r>
              <a:rPr lang="en-US" sz="1600" dirty="0" smtClean="0"/>
              <a:t>, K. </a:t>
            </a:r>
            <a:r>
              <a:rPr lang="en-US" sz="1600" dirty="0" err="1" smtClean="0"/>
              <a:t>Adamova</a:t>
            </a:r>
            <a:r>
              <a:rPr lang="en-US" sz="1600" dirty="0" smtClean="0"/>
              <a:t>, and Z. N. </a:t>
            </a:r>
            <a:r>
              <a:rPr lang="en-US" sz="1600" dirty="0" err="1" smtClean="0"/>
              <a:t>Tropina</a:t>
            </a:r>
            <a:r>
              <a:rPr lang="en-US" sz="1600" dirty="0" smtClean="0"/>
              <a:t>, “Adoption of </a:t>
            </a:r>
            <a:r>
              <a:rPr lang="en-US" sz="1600" dirty="0" err="1" smtClean="0"/>
              <a:t>blockchain</a:t>
            </a:r>
            <a:r>
              <a:rPr lang="en-US" sz="1600" dirty="0" smtClean="0"/>
              <a:t> technology in trade finance process,” Journal of Reviews on Global Economics, vol. 7, pp. 510–515, 2018.</a:t>
            </a:r>
          </a:p>
          <a:p>
            <a:pPr lvl="0" algn="just"/>
            <a:r>
              <a:rPr lang="en-US" sz="1600" dirty="0" smtClean="0"/>
              <a:t>“</a:t>
            </a:r>
            <a:r>
              <a:rPr lang="en-US" sz="1600" dirty="0" err="1" smtClean="0"/>
              <a:t>we.trade</a:t>
            </a:r>
            <a:r>
              <a:rPr lang="en-US" sz="1600" dirty="0" smtClean="0"/>
              <a:t>,” https://we-trade.com/.</a:t>
            </a:r>
          </a:p>
          <a:p>
            <a:pPr lvl="0" algn="just"/>
            <a:r>
              <a:rPr lang="en-US" sz="1600" dirty="0" smtClean="0"/>
              <a:t>“Invoice Processing by Accounts Payable,” https://www.purchasing.ucla. </a:t>
            </a:r>
            <a:r>
              <a:rPr lang="en-US" sz="1600" dirty="0" err="1" smtClean="0"/>
              <a:t>edu</a:t>
            </a:r>
            <a:r>
              <a:rPr lang="en-US" sz="1600" dirty="0" smtClean="0"/>
              <a:t>/accounts-payable/invoice-processing-by-accounts-payable.</a:t>
            </a:r>
          </a:p>
        </p:txBody>
      </p:sp>
      <p:sp>
        <p:nvSpPr>
          <p:cNvPr id="6" name="Date Placeholder 5">
            <a:extLst>
              <a:ext uri="{FF2B5EF4-FFF2-40B4-BE49-F238E27FC236}">
                <a16:creationId xmlns="" xmlns:a16="http://schemas.microsoft.com/office/drawing/2014/main" id="{B8BD94B3-A24F-4607-AC75-A2E30847E9F0}"/>
              </a:ext>
            </a:extLst>
          </p:cNvPr>
          <p:cNvSpPr>
            <a:spLocks noGrp="1"/>
          </p:cNvSpPr>
          <p:nvPr>
            <p:ph type="dt" sz="half" idx="10"/>
          </p:nvPr>
        </p:nvSpPr>
        <p:spPr/>
        <p:txBody>
          <a:bodyPr/>
          <a:lstStyle/>
          <a:p>
            <a:fld id="{55BBB77E-706F-4434-957B-D8355BF4ED0A}" type="datetime1">
              <a:rPr lang="en-IN" smtClean="0"/>
              <a:pPr/>
              <a:t>20-04-2022</a:t>
            </a:fld>
            <a:endParaRPr lang="en-IN"/>
          </a:p>
        </p:txBody>
      </p:sp>
      <p:sp>
        <p:nvSpPr>
          <p:cNvPr id="4" name="Footer Placeholder 3">
            <a:extLst>
              <a:ext uri="{FF2B5EF4-FFF2-40B4-BE49-F238E27FC236}">
                <a16:creationId xmlns="" xmlns:a16="http://schemas.microsoft.com/office/drawing/2014/main" id="{8C23EAC7-8825-4F46-B008-2C90C4B3E52D}"/>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33F06477-20F1-454F-8B2E-5F96AD13CEA5}"/>
              </a:ext>
            </a:extLst>
          </p:cNvPr>
          <p:cNvSpPr>
            <a:spLocks noGrp="1"/>
          </p:cNvSpPr>
          <p:nvPr>
            <p:ph type="sldNum" sz="quarter" idx="12"/>
          </p:nvPr>
        </p:nvSpPr>
        <p:spPr/>
        <p:txBody>
          <a:bodyPr/>
          <a:lstStyle/>
          <a:p>
            <a:fld id="{FA00FD27-8DB0-4CB2-BD37-BEA95C6A1008}" type="slidenum">
              <a:rPr lang="en-IN" smtClean="0"/>
              <a:pPr/>
              <a:t>38</a:t>
            </a:fld>
            <a:endParaRPr lang="en-IN"/>
          </a:p>
        </p:txBody>
      </p:sp>
    </p:spTree>
    <p:extLst>
      <p:ext uri="{BB962C8B-B14F-4D97-AF65-F5344CB8AC3E}">
        <p14:creationId xmlns="" xmlns:p14="http://schemas.microsoft.com/office/powerpoint/2010/main" val="103178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07909"/>
            <a:ext cx="8229600" cy="5397691"/>
          </a:xfrm>
        </p:spPr>
        <p:txBody>
          <a:bodyPr>
            <a:normAutofit fontScale="85000" lnSpcReduction="20000"/>
          </a:bodyPr>
          <a:lstStyle/>
          <a:p>
            <a:pPr lvl="0"/>
            <a:r>
              <a:rPr lang="en-US" dirty="0" smtClean="0"/>
              <a:t>“</a:t>
            </a:r>
            <a:r>
              <a:rPr lang="en-US" dirty="0" err="1" smtClean="0"/>
              <a:t>Blockchain</a:t>
            </a:r>
            <a:r>
              <a:rPr lang="en-US" dirty="0" smtClean="0"/>
              <a:t> for Accounts Payable,” https://cporising.com/2017/05/25/blockchain-for-accounts-payable-an-introduction/.</a:t>
            </a:r>
          </a:p>
          <a:p>
            <a:pPr lvl="0"/>
            <a:r>
              <a:rPr lang="en-US" dirty="0" smtClean="0"/>
              <a:t>“</a:t>
            </a:r>
            <a:r>
              <a:rPr lang="en-US" dirty="0" err="1" smtClean="0"/>
              <a:t>Blockchain</a:t>
            </a:r>
            <a:r>
              <a:rPr lang="en-US" dirty="0" smtClean="0"/>
              <a:t> in Accounts Receivable,” https://netsend.com/blog/blockchain-accounts-receivable/.</a:t>
            </a:r>
          </a:p>
          <a:p>
            <a:pPr lvl="0"/>
            <a:r>
              <a:rPr lang="en-US" dirty="0" smtClean="0"/>
              <a:t>“Our Prediction: </a:t>
            </a:r>
            <a:r>
              <a:rPr lang="en-US" dirty="0" err="1" smtClean="0"/>
              <a:t>Blockchain</a:t>
            </a:r>
            <a:r>
              <a:rPr lang="en-US" dirty="0" smtClean="0"/>
              <a:t> WILL Replace the </a:t>
            </a:r>
            <a:r>
              <a:rPr lang="en-US" dirty="0" err="1" smtClean="0"/>
              <a:t>SupplierInvoice</a:t>
            </a:r>
            <a:r>
              <a:rPr lang="en-US" dirty="0" smtClean="0"/>
              <a:t>,” https://www.netnetweb.com/content/blog/blockchain-will-replace-the-supplier-invoice.</a:t>
            </a:r>
          </a:p>
          <a:p>
            <a:pPr lvl="0"/>
            <a:r>
              <a:rPr lang="en-US" dirty="0" smtClean="0"/>
              <a:t>“2-Way, 3-Way and 4-Way PO-Matching,” https://erp-integrations.com/2017/12/29/2-way-3-way-and-4-way-po-matching/.</a:t>
            </a:r>
          </a:p>
          <a:p>
            <a:pPr lvl="0"/>
            <a:r>
              <a:rPr lang="en-US" dirty="0" smtClean="0"/>
              <a:t>“Two, Three, and Four Way Matching,”</a:t>
            </a:r>
          </a:p>
          <a:p>
            <a:pPr lvl="0"/>
            <a:r>
              <a:rPr lang="en-US" dirty="0" smtClean="0"/>
              <a:t> </a:t>
            </a:r>
            <a:r>
              <a:rPr lang="en-US" u="sng" dirty="0" smtClean="0">
                <a:hlinkClick r:id="rId2"/>
              </a:rPr>
              <a:t>https://www.rfsuny.org/media/rfsuny/procedures/ap 2-3-4-way-matching pro.htm</a:t>
            </a:r>
            <a:r>
              <a:rPr lang="en-US" dirty="0" smtClean="0"/>
              <a:t>.</a:t>
            </a:r>
          </a:p>
          <a:p>
            <a:pPr lvl="0"/>
            <a:r>
              <a:rPr lang="en-US" dirty="0" smtClean="0"/>
              <a:t>“</a:t>
            </a:r>
            <a:r>
              <a:rPr lang="en-US" dirty="0" err="1" smtClean="0"/>
              <a:t>Hyperledger</a:t>
            </a:r>
            <a:r>
              <a:rPr lang="en-US" dirty="0" smtClean="0"/>
              <a:t> Caliper,” https://www.hyperledger.org/projects/caliper.</a:t>
            </a:r>
          </a:p>
          <a:p>
            <a:pPr lvl="0"/>
            <a:r>
              <a:rPr lang="en-US" dirty="0" smtClean="0"/>
              <a:t>P. </a:t>
            </a:r>
            <a:r>
              <a:rPr lang="en-US" dirty="0" err="1" smtClean="0"/>
              <a:t>Thakkar</a:t>
            </a:r>
            <a:r>
              <a:rPr lang="en-US" dirty="0" smtClean="0"/>
              <a:t>, S. Nathan, and B. </a:t>
            </a:r>
            <a:r>
              <a:rPr lang="en-US" dirty="0" err="1" smtClean="0"/>
              <a:t>Viswanathan</a:t>
            </a:r>
            <a:r>
              <a:rPr lang="en-US" dirty="0" smtClean="0"/>
              <a:t>, “Performance benchmarking and optimizing </a:t>
            </a:r>
            <a:r>
              <a:rPr lang="en-US" dirty="0" err="1" smtClean="0"/>
              <a:t>hyperledger</a:t>
            </a:r>
            <a:r>
              <a:rPr lang="en-US" dirty="0" smtClean="0"/>
              <a:t> fabric </a:t>
            </a:r>
            <a:r>
              <a:rPr lang="en-US" dirty="0" err="1" smtClean="0"/>
              <a:t>blockchain</a:t>
            </a:r>
            <a:r>
              <a:rPr lang="en-US" dirty="0" smtClean="0"/>
              <a:t> platform,” in 2018 IEEE 26th International Symposium on Modeling, Analysis, and Simulation of Computer and Telecommunication Systems (MASCOTS). IEEE, 2018, pp. 264–276.</a:t>
            </a:r>
          </a:p>
          <a:p>
            <a:pPr lvl="0"/>
            <a:r>
              <a:rPr lang="en-US" dirty="0" smtClean="0">
                <a:hlinkClick r:id="rId3"/>
              </a:rPr>
              <a:t>https://www.statista.com/statistics/913398/container-throughput-worldwide/</a:t>
            </a:r>
            <a:r>
              <a:rPr lang="en-US" dirty="0" smtClean="0"/>
              <a:t> </a:t>
            </a:r>
          </a:p>
          <a:p>
            <a:pPr lvl="0"/>
            <a:r>
              <a:rPr lang="en-US" dirty="0" smtClean="0">
                <a:hlinkClick r:id="rId4"/>
              </a:rPr>
              <a:t>https://hyperledger-fabric.readthedocs.io/en/release-1.2/endorsement-policies.html</a:t>
            </a:r>
            <a:r>
              <a:rPr lang="en-US" dirty="0" smtClean="0"/>
              <a:t>.</a:t>
            </a:r>
          </a:p>
          <a:p>
            <a:pPr>
              <a:buNone/>
            </a:pPr>
            <a:endParaRPr lang="en-US" dirty="0" smtClean="0"/>
          </a:p>
          <a:p>
            <a:pPr>
              <a:buFont typeface="Wingdings" panose="05000000000000000000" pitchFamily="2" charset="2"/>
              <a:buChar char="Ø"/>
            </a:pPr>
            <a:endParaRPr lang="en-IN"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latin typeface="Times New Roman" pitchFamily="18" charset="0"/>
              <a:cs typeface="Times New Roman" pitchFamily="18" charset="0"/>
            </a:endParaRPr>
          </a:p>
        </p:txBody>
      </p:sp>
      <p:sp>
        <p:nvSpPr>
          <p:cNvPr id="5" name="Date Placeholder 4">
            <a:extLst>
              <a:ext uri="{FF2B5EF4-FFF2-40B4-BE49-F238E27FC236}">
                <a16:creationId xmlns="" xmlns:a16="http://schemas.microsoft.com/office/drawing/2014/main" id="{E2B8072D-C18E-4378-9357-4AF87058C4E0}"/>
              </a:ext>
            </a:extLst>
          </p:cNvPr>
          <p:cNvSpPr>
            <a:spLocks noGrp="1"/>
          </p:cNvSpPr>
          <p:nvPr>
            <p:ph type="dt" sz="half" idx="10"/>
          </p:nvPr>
        </p:nvSpPr>
        <p:spPr/>
        <p:txBody>
          <a:bodyPr/>
          <a:lstStyle/>
          <a:p>
            <a:fld id="{747948F5-3D04-4C41-85E6-B1A4E0F730CC}" type="datetime1">
              <a:rPr lang="en-IN" smtClean="0"/>
              <a:pPr/>
              <a:t>20-04-2022</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pPr/>
              <a:t>39</a:t>
            </a:fld>
            <a:endParaRPr lang="en-IN"/>
          </a:p>
        </p:txBody>
      </p:sp>
    </p:spTree>
    <p:extLst>
      <p:ext uri="{BB962C8B-B14F-4D97-AF65-F5344CB8AC3E}">
        <p14:creationId xmlns="" xmlns:p14="http://schemas.microsoft.com/office/powerpoint/2010/main" val="841620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pPr/>
              <a:t>20-04-2022</a:t>
            </a:fld>
            <a:endParaRPr lang="en-IN"/>
          </a:p>
        </p:txBody>
      </p:sp>
      <p:sp>
        <p:nvSpPr>
          <p:cNvPr id="3" name="Footer Placeholder 2"/>
          <p:cNvSpPr>
            <a:spLocks noGrp="1"/>
          </p:cNvSpPr>
          <p:nvPr>
            <p:ph type="ftr" sz="quarter" idx="11"/>
          </p:nvPr>
        </p:nvSpPr>
        <p:spPr/>
        <p:txBody>
          <a:bodyPr/>
          <a:lstStyle/>
          <a:p>
            <a:r>
              <a:rPr lang="en-IN" smtClean="0"/>
              <a:t>BATCH NO:        DEPARTMENT OF COMPUTER SCIENCE &amp; ENGINEERING</a:t>
            </a:r>
            <a:endParaRPr lang="en-IN"/>
          </a:p>
        </p:txBody>
      </p:sp>
      <p:sp>
        <p:nvSpPr>
          <p:cNvPr id="4" name="Slide Number Placeholder 3"/>
          <p:cNvSpPr>
            <a:spLocks noGrp="1"/>
          </p:cNvSpPr>
          <p:nvPr>
            <p:ph type="sldNum" sz="quarter" idx="12"/>
          </p:nvPr>
        </p:nvSpPr>
        <p:spPr/>
        <p:txBody>
          <a:bodyPr/>
          <a:lstStyle/>
          <a:p>
            <a:fld id="{FA00FD27-8DB0-4CB2-BD37-BEA95C6A1008}" type="slidenum">
              <a:rPr lang="en-IN" smtClean="0"/>
              <a:pPr/>
              <a:t>4</a:t>
            </a:fld>
            <a:endParaRPr lang="en-IN"/>
          </a:p>
        </p:txBody>
      </p:sp>
      <p:sp>
        <p:nvSpPr>
          <p:cNvPr id="5" name="TextBox 4"/>
          <p:cNvSpPr txBox="1"/>
          <p:nvPr/>
        </p:nvSpPr>
        <p:spPr>
          <a:xfrm>
            <a:off x="304800" y="1676400"/>
            <a:ext cx="8305800" cy="5078313"/>
          </a:xfrm>
          <a:prstGeom prst="rect">
            <a:avLst/>
          </a:prstGeom>
          <a:noFill/>
        </p:spPr>
        <p:txBody>
          <a:bodyPr wrap="square" rtlCol="0">
            <a:spAutoFit/>
          </a:bodyPr>
          <a:lstStyle/>
          <a:p>
            <a:pPr algn="just">
              <a:lnSpc>
                <a:spcPct val="150000"/>
              </a:lnSpc>
              <a:buFont typeface="Arial" pitchFamily="34" charset="0"/>
              <a:buChar char="•"/>
            </a:pPr>
            <a:r>
              <a:rPr lang="en-US" sz="2400" dirty="0" smtClean="0">
                <a:latin typeface="Times New Roman" pitchFamily="18" charset="0"/>
                <a:cs typeface="Times New Roman" pitchFamily="18" charset="0"/>
              </a:rPr>
              <a:t>Primary motivations for these supply chain organizations to adopt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-based accounts payable systems are to eliminate the process redundancies (accounts payable vs. accounts receivable), to reduce the number of  disputes among the transacting participants, to reduce the dispute resolution time, and to accelerate the accounts payable processes via optimizations in the claims generation and </a:t>
            </a:r>
            <a:r>
              <a:rPr lang="en-US" sz="2400" dirty="0" err="1" smtClean="0">
                <a:latin typeface="Times New Roman" pitchFamily="18" charset="0"/>
                <a:cs typeface="Times New Roman" pitchFamily="18" charset="0"/>
              </a:rPr>
              <a:t>blockchain</a:t>
            </a:r>
            <a:r>
              <a:rPr lang="en-US" sz="2400" dirty="0" smtClean="0">
                <a:latin typeface="Times New Roman" pitchFamily="18" charset="0"/>
                <a:cs typeface="Times New Roman" pitchFamily="18" charset="0"/>
              </a:rPr>
              <a:t>-based dispute reconciliation.</a:t>
            </a:r>
          </a:p>
          <a:p>
            <a:pPr algn="just">
              <a:lnSpc>
                <a:spcPct val="150000"/>
              </a:lnSpc>
              <a:buFont typeface="Arial" pitchFamily="34" charset="0"/>
              <a:buChar char="•"/>
            </a:pPr>
            <a:endParaRPr lang="en-IN" sz="2400" dirty="0" smtClean="0">
              <a:latin typeface="Times New Roman" pitchFamily="18" charset="0"/>
              <a:cs typeface="Times New Roman" pitchFamily="18" charset="0"/>
            </a:endParaRPr>
          </a:p>
          <a:p>
            <a:pPr>
              <a:lnSpc>
                <a:spcPct val="150000"/>
              </a:lnSpc>
              <a:buFont typeface="Arial" pitchFamily="34" charset="0"/>
              <a:buChar char="•"/>
            </a:pPr>
            <a:endParaRPr lang="en-US" sz="2400" dirty="0"/>
          </a:p>
        </p:txBody>
      </p:sp>
      <p:sp>
        <p:nvSpPr>
          <p:cNvPr id="6" name="Title 1"/>
          <p:cNvSpPr txBox="1">
            <a:spLocks/>
          </p:cNvSpPr>
          <p:nvPr/>
        </p:nvSpPr>
        <p:spPr>
          <a:xfrm>
            <a:off x="381000" y="762000"/>
            <a:ext cx="8229600" cy="1039091"/>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400" b="1" i="0" u="none" strike="noStrike" kern="1200" cap="all" spc="0" normalizeH="0" baseline="0" noProof="0" dirty="0" smtClean="0">
                <a:ln>
                  <a:noFill/>
                </a:ln>
                <a:blipFill>
                  <a:blip r:embed="rId2">
                    <a:extLst>
                      <a:ext uri="{28A0092B-C50C-407E-A947-70E740481C1C}">
                        <a14:useLocalDpi xmlns="" xmlns:a14="http://schemas.microsoft.com/office/drawing/2010/main" val="0"/>
                      </a:ext>
                    </a:extLst>
                  </a:blip>
                  <a:tile tx="6350" ty="-127000" sx="65000" sy="64000" flip="none" algn="tl"/>
                </a:blipFill>
                <a:effectLst/>
                <a:uLnTx/>
                <a:uFillTx/>
                <a:latin typeface="Times New Roman" pitchFamily="18" charset="0"/>
                <a:ea typeface="+mj-ea"/>
                <a:cs typeface="Times New Roman" pitchFamily="18" charset="0"/>
              </a:rPr>
              <a:t>ABSTRACT- continued..</a:t>
            </a:r>
            <a:endParaRPr kumimoji="0" lang="en-IN" sz="2400" b="1" i="0" u="none" strike="noStrike" kern="1200" cap="all" spc="0" normalizeH="0" baseline="0" noProof="0" dirty="0">
              <a:ln>
                <a:noFill/>
              </a:ln>
              <a:blipFill>
                <a:blip r:embed="rId2">
                  <a:extLst>
                    <a:ext uri="{28A0092B-C50C-407E-A947-70E740481C1C}">
                      <a14:useLocalDpi xmlns="" xmlns:a14="http://schemas.microsoft.com/office/drawing/2010/main" val="0"/>
                    </a:ext>
                  </a:extLst>
                </a:blip>
                <a:tile tx="6350" ty="-127000" sx="65000" sy="64000" flip="none" algn="tl"/>
              </a:blipFill>
              <a:effectLst/>
              <a:uLnTx/>
              <a:uFillTx/>
              <a:latin typeface="Times New Roman" pitchFamily="18" charset="0"/>
              <a:ea typeface="+mj-ea"/>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07C9D47-FBE2-4144-A5BA-50251D7D95AC}"/>
              </a:ext>
            </a:extLst>
          </p:cNvPr>
          <p:cNvSpPr>
            <a:spLocks noGrp="1"/>
          </p:cNvSpPr>
          <p:nvPr>
            <p:ph idx="1"/>
          </p:nvPr>
        </p:nvSpPr>
        <p:spPr>
          <a:xfrm>
            <a:off x="685800" y="2743200"/>
            <a:ext cx="7772400" cy="3429000"/>
          </a:xfrm>
        </p:spPr>
        <p:txBody>
          <a:bodyPr>
            <a:normAutofit/>
          </a:bodyPr>
          <a:lstStyle/>
          <a:p>
            <a:pPr marL="0" indent="0" algn="ctr">
              <a:buNone/>
            </a:pPr>
            <a:r>
              <a:rPr lang="en-IN" sz="8800" dirty="0">
                <a:latin typeface="Times New Roman" panose="02020603050405020304" pitchFamily="18" charset="0"/>
                <a:cs typeface="Times New Roman" panose="02020603050405020304" pitchFamily="18" charset="0"/>
              </a:rPr>
              <a:t>THANK YOU</a:t>
            </a:r>
          </a:p>
        </p:txBody>
      </p:sp>
      <p:sp>
        <p:nvSpPr>
          <p:cNvPr id="6" name="Date Placeholder 5">
            <a:extLst>
              <a:ext uri="{FF2B5EF4-FFF2-40B4-BE49-F238E27FC236}">
                <a16:creationId xmlns="" xmlns:a16="http://schemas.microsoft.com/office/drawing/2014/main" id="{302DFB27-7EC0-4745-973C-44A9C582AD03}"/>
              </a:ext>
            </a:extLst>
          </p:cNvPr>
          <p:cNvSpPr>
            <a:spLocks noGrp="1"/>
          </p:cNvSpPr>
          <p:nvPr>
            <p:ph type="dt" sz="half" idx="10"/>
          </p:nvPr>
        </p:nvSpPr>
        <p:spPr/>
        <p:txBody>
          <a:bodyPr/>
          <a:lstStyle/>
          <a:p>
            <a:fld id="{9AA6929D-FBF1-49B9-B7EB-CAFAE318BF09}" type="datetime1">
              <a:rPr lang="en-IN" smtClean="0"/>
              <a:pPr/>
              <a:t>20-04-2022</a:t>
            </a:fld>
            <a:endParaRPr lang="en-IN"/>
          </a:p>
        </p:txBody>
      </p:sp>
      <p:sp>
        <p:nvSpPr>
          <p:cNvPr id="4" name="Footer Placeholder 3">
            <a:extLst>
              <a:ext uri="{FF2B5EF4-FFF2-40B4-BE49-F238E27FC236}">
                <a16:creationId xmlns="" xmlns:a16="http://schemas.microsoft.com/office/drawing/2014/main" id="{D7225A90-8D86-4B8E-9553-6DE38BE15427}"/>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 xmlns:a16="http://schemas.microsoft.com/office/drawing/2014/main" id="{6D7E6ECF-1BC3-4381-AC30-A5687D802628}"/>
              </a:ext>
            </a:extLst>
          </p:cNvPr>
          <p:cNvSpPr>
            <a:spLocks noGrp="1"/>
          </p:cNvSpPr>
          <p:nvPr>
            <p:ph type="sldNum" sz="quarter" idx="12"/>
          </p:nvPr>
        </p:nvSpPr>
        <p:spPr/>
        <p:txBody>
          <a:bodyPr/>
          <a:lstStyle/>
          <a:p>
            <a:fld id="{FA00FD27-8DB0-4CB2-BD37-BEA95C6A1008}" type="slidenum">
              <a:rPr lang="en-IN" smtClean="0"/>
              <a:pPr/>
              <a:t>40</a:t>
            </a:fld>
            <a:endParaRPr lang="en-IN"/>
          </a:p>
        </p:txBody>
      </p:sp>
    </p:spTree>
    <p:extLst>
      <p:ext uri="{BB962C8B-B14F-4D97-AF65-F5344CB8AC3E}">
        <p14:creationId xmlns="" xmlns:p14="http://schemas.microsoft.com/office/powerpoint/2010/main" val="131513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a:xfrm>
            <a:off x="685800" y="1752600"/>
            <a:ext cx="7772400" cy="4419600"/>
          </a:xfrm>
        </p:spPr>
        <p:txBody>
          <a:bodyPr>
            <a:normAutofit fontScale="77500" lnSpcReduction="20000"/>
          </a:bodyPr>
          <a:lstStyle/>
          <a:p>
            <a:pPr marL="0" indent="0">
              <a:buNone/>
            </a:pPr>
            <a:r>
              <a:rPr lang="en-IN" sz="2400" b="1" dirty="0">
                <a:latin typeface="Times New Roman" panose="02020603050405020304" pitchFamily="18" charset="0"/>
                <a:cs typeface="Times New Roman" pitchFamily="18" charset="0"/>
              </a:rPr>
              <a:t>Aim of the Project:</a:t>
            </a:r>
          </a:p>
          <a:p>
            <a:pPr marL="0" lvl="0" indent="0" algn="just">
              <a:lnSpc>
                <a:spcPct val="150000"/>
              </a:lnSpc>
              <a:spcBef>
                <a:spcPts val="0"/>
              </a:spcBef>
              <a:buClrTx/>
              <a:buSzTx/>
              <a:buFont typeface="Wingdings" pitchFamily="2" charset="2"/>
              <a:buChar char="Ø"/>
              <a:defRPr/>
            </a:pPr>
            <a:r>
              <a:rPr lang="en-US" sz="2400" kern="0" dirty="0" err="1" smtClean="0">
                <a:solidFill>
                  <a:sysClr val="windowText" lastClr="000000"/>
                </a:solidFill>
                <a:latin typeface="Times New Roman" pitchFamily="18" charset="0"/>
                <a:cs typeface="Times New Roman" pitchFamily="18" charset="0"/>
              </a:rPr>
              <a:t>Blockchain</a:t>
            </a:r>
            <a:r>
              <a:rPr lang="en-US" sz="2400" kern="0" dirty="0" smtClean="0">
                <a:solidFill>
                  <a:sysClr val="windowText" lastClr="000000"/>
                </a:solidFill>
                <a:latin typeface="Times New Roman" pitchFamily="18" charset="0"/>
                <a:cs typeface="Times New Roman" pitchFamily="18" charset="0"/>
              </a:rPr>
              <a:t>-based accounts payable system extending </a:t>
            </a:r>
            <a:r>
              <a:rPr lang="en-US" sz="2400" kern="0" dirty="0" err="1" smtClean="0">
                <a:solidFill>
                  <a:sysClr val="windowText" lastClr="000000"/>
                </a:solidFill>
                <a:latin typeface="Times New Roman" pitchFamily="18" charset="0"/>
                <a:cs typeface="Times New Roman" pitchFamily="18" charset="0"/>
              </a:rPr>
              <a:t>TradeLens</a:t>
            </a:r>
            <a:r>
              <a:rPr lang="en-US" sz="2400" kern="0" dirty="0" smtClean="0">
                <a:solidFill>
                  <a:sysClr val="windowText" lastClr="000000"/>
                </a:solidFill>
                <a:latin typeface="Times New Roman" pitchFamily="18" charset="0"/>
                <a:cs typeface="Times New Roman" pitchFamily="18" charset="0"/>
              </a:rPr>
              <a:t> platform to meet supply chain network participants' needs for invoice processing (creation of CA and PAs) and dispute resolution is proposed by the system.</a:t>
            </a:r>
          </a:p>
          <a:p>
            <a:pPr marL="0" indent="0" algn="just">
              <a:lnSpc>
                <a:spcPct val="150000"/>
              </a:lnSpc>
              <a:spcBef>
                <a:spcPts val="0"/>
              </a:spcBef>
              <a:buClrTx/>
              <a:buSzTx/>
              <a:buNone/>
              <a:defRPr/>
            </a:pPr>
            <a:endParaRPr lang="en-US" sz="24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ClrTx/>
              <a:buSzTx/>
              <a:buNone/>
              <a:defRPr/>
            </a:pPr>
            <a:r>
              <a:rPr lang="en-US" sz="2400" b="1" dirty="0" smtClean="0">
                <a:latin typeface="Times New Roman" panose="02020603050405020304" pitchFamily="18" charset="0"/>
                <a:cs typeface="Times New Roman" panose="02020603050405020304" pitchFamily="18" charset="0"/>
              </a:rPr>
              <a:t>Scope of the Project:</a:t>
            </a:r>
          </a:p>
          <a:p>
            <a:pPr marL="0" lvl="0" indent="0" algn="just">
              <a:lnSpc>
                <a:spcPct val="150000"/>
              </a:lnSpc>
              <a:spcBef>
                <a:spcPts val="0"/>
              </a:spcBef>
              <a:buClrTx/>
              <a:buSzTx/>
              <a:buFont typeface="Wingdings" pitchFamily="2" charset="2"/>
              <a:buChar char="Ø"/>
              <a:defRPr/>
            </a:pPr>
            <a:r>
              <a:rPr lang="en-US" sz="2400" kern="0" dirty="0" smtClean="0">
                <a:solidFill>
                  <a:sysClr val="windowText" lastClr="000000"/>
                </a:solidFill>
                <a:latin typeface="Times New Roman" pitchFamily="18" charset="0"/>
                <a:cs typeface="Times New Roman" pitchFamily="18" charset="0"/>
              </a:rPr>
              <a:t>Our </a:t>
            </a:r>
            <a:r>
              <a:rPr lang="en-US" sz="2400" kern="0" dirty="0" err="1" smtClean="0">
                <a:solidFill>
                  <a:sysClr val="windowText" lastClr="000000"/>
                </a:solidFill>
                <a:latin typeface="Times New Roman" pitchFamily="18" charset="0"/>
                <a:cs typeface="Times New Roman" pitchFamily="18" charset="0"/>
              </a:rPr>
              <a:t>blockchain</a:t>
            </a:r>
            <a:r>
              <a:rPr lang="en-US" sz="2400" kern="0" dirty="0" smtClean="0">
                <a:solidFill>
                  <a:sysClr val="windowText" lastClr="000000"/>
                </a:solidFill>
                <a:latin typeface="Times New Roman" pitchFamily="18" charset="0"/>
                <a:cs typeface="Times New Roman" pitchFamily="18" charset="0"/>
              </a:rPr>
              <a:t>-based accounts payable platform has the following functionalities. EDI documents PO, DA, RA, and supplier invoice are used to construct the CA.</a:t>
            </a:r>
          </a:p>
          <a:p>
            <a:pPr marL="0" lvl="0" indent="0" algn="just">
              <a:lnSpc>
                <a:spcPct val="150000"/>
              </a:lnSpc>
              <a:spcBef>
                <a:spcPts val="0"/>
              </a:spcBef>
              <a:buClrTx/>
              <a:buSzTx/>
              <a:buFont typeface="Wingdings" pitchFamily="2" charset="2"/>
              <a:buChar char="Ø"/>
              <a:defRPr/>
            </a:pPr>
            <a:r>
              <a:rPr lang="en-US" sz="2400" kern="0" dirty="0" smtClean="0">
                <a:solidFill>
                  <a:sysClr val="windowText" lastClr="000000"/>
                </a:solidFill>
                <a:latin typeface="Times New Roman" pitchFamily="18" charset="0"/>
                <a:cs typeface="Times New Roman" pitchFamily="18" charset="0"/>
              </a:rPr>
              <a:t>The shipper is entitled to pay to the supplier for the quantity of the accepted goods at the agreed price as per the purchase order.</a:t>
            </a:r>
          </a:p>
          <a:p>
            <a:pPr marL="0" lvl="0" indent="0" algn="just">
              <a:lnSpc>
                <a:spcPct val="150000"/>
              </a:lnSpc>
              <a:spcBef>
                <a:spcPts val="0"/>
              </a:spcBef>
              <a:buClrTx/>
              <a:buSzTx/>
              <a:buFont typeface="Wingdings" pitchFamily="2" charset="2"/>
              <a:buChar char="Ø"/>
              <a:defRPr/>
            </a:pPr>
            <a:endParaRPr lang="en-US" sz="2400" kern="0" dirty="0" smtClean="0">
              <a:solidFill>
                <a:sysClr val="windowText" lastClr="000000"/>
              </a:solidFill>
              <a:latin typeface="Times New Roman" pitchFamily="18" charset="0"/>
              <a:cs typeface="Times New Roman" pitchFamily="18" charset="0"/>
            </a:endParaRP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96522BB6-4601-43EF-9E8D-B663D9A2CC9B}"/>
              </a:ext>
            </a:extLst>
          </p:cNvPr>
          <p:cNvSpPr>
            <a:spLocks noGrp="1"/>
          </p:cNvSpPr>
          <p:nvPr>
            <p:ph type="dt" sz="half" idx="10"/>
          </p:nvPr>
        </p:nvSpPr>
        <p:spPr/>
        <p:txBody>
          <a:bodyPr/>
          <a:lstStyle/>
          <a:p>
            <a:fld id="{1CBBD127-996A-4642-9EFF-AA98AF31AED5}"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5</a:t>
            </a:fld>
            <a:endParaRPr lang="en-IN"/>
          </a:p>
        </p:txBody>
      </p:sp>
    </p:spTree>
    <p:extLst>
      <p:ext uri="{BB962C8B-B14F-4D97-AF65-F5344CB8AC3E}">
        <p14:creationId xmlns="" xmlns:p14="http://schemas.microsoft.com/office/powerpoint/2010/main" val="19455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302"/>
            <a:ext cx="8229600" cy="1080120"/>
          </a:xfrm>
        </p:spPr>
        <p:txBody>
          <a:bodyPr>
            <a:norm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685800" y="1600200"/>
            <a:ext cx="7772400" cy="4419600"/>
          </a:xfrm>
        </p:spPr>
        <p:txBody>
          <a:bodyPr>
            <a:noAutofit/>
          </a:bodyPr>
          <a:lstStyle/>
          <a:p>
            <a:pPr algn="just">
              <a:lnSpc>
                <a:spcPct val="100000"/>
              </a:lnSpc>
              <a:buFont typeface="Wingdings" pitchFamily="2" charset="2"/>
              <a:buChar char="Ø"/>
            </a:pPr>
            <a:r>
              <a:rPr lang="en-US" sz="2400" dirty="0" smtClean="0">
                <a:latin typeface="Times New Roman" pitchFamily="18" charset="0"/>
                <a:cs typeface="Times New Roman" pitchFamily="18" charset="0"/>
              </a:rPr>
              <a:t> Any trade transaction, be it domestic or global, involves exercising certain processes to complete. Domestic trade is the exchange of goods within country boundaries in contrast to between different countries in global/international trade. </a:t>
            </a:r>
          </a:p>
          <a:p>
            <a:pPr algn="just">
              <a:lnSpc>
                <a:spcPct val="100000"/>
              </a:lnSpc>
              <a:buNone/>
            </a:pPr>
            <a:endParaRPr lang="en-US" sz="2400" dirty="0" smtClean="0">
              <a:latin typeface="Times New Roman" pitchFamily="18" charset="0"/>
              <a:cs typeface="Times New Roman" pitchFamily="18" charset="0"/>
            </a:endParaRPr>
          </a:p>
          <a:p>
            <a:pPr algn="just">
              <a:lnSpc>
                <a:spcPct val="100000"/>
              </a:lnSpc>
              <a:buFont typeface="Wingdings" pitchFamily="2" charset="2"/>
              <a:buChar char="Ø"/>
            </a:pPr>
            <a:r>
              <a:rPr lang="en-US" sz="2400" dirty="0" smtClean="0">
                <a:latin typeface="Times New Roman" pitchFamily="18" charset="0"/>
                <a:cs typeface="Times New Roman" pitchFamily="18" charset="0"/>
              </a:rPr>
              <a:t> Payment processing involves executing a payment method as per the terms captured in the service contracts between trade participants. The most common payment method is open account, where the goods is shipped and delivered before the  release of funds from the shipper within an agreed time frame.</a:t>
            </a:r>
          </a:p>
          <a:p>
            <a:pPr algn="just">
              <a:lnSpc>
                <a:spcPct val="150000"/>
              </a:lnSpc>
              <a:buFont typeface="Wingdings" pitchFamily="2" charset="2"/>
              <a:buChar char="Ø"/>
            </a:pPr>
            <a:endParaRPr lang="en-US" sz="2400" dirty="0">
              <a:latin typeface="Times New Roman" pitchFamily="18" charset="0"/>
              <a:cs typeface="Times New Roman" pitchFamily="18" charset="0"/>
            </a:endParaRPr>
          </a:p>
        </p:txBody>
      </p:sp>
      <p:sp>
        <p:nvSpPr>
          <p:cNvPr id="6" name="Date Placeholder 5">
            <a:extLst>
              <a:ext uri="{FF2B5EF4-FFF2-40B4-BE49-F238E27FC236}">
                <a16:creationId xmlns="" xmlns:a16="http://schemas.microsoft.com/office/drawing/2014/main" id="{C89D4A2A-D8B5-4840-82DC-A6758BFB8496}"/>
              </a:ext>
            </a:extLst>
          </p:cNvPr>
          <p:cNvSpPr>
            <a:spLocks noGrp="1"/>
          </p:cNvSpPr>
          <p:nvPr>
            <p:ph type="dt" sz="half" idx="10"/>
          </p:nvPr>
        </p:nvSpPr>
        <p:spPr/>
        <p:txBody>
          <a:bodyPr/>
          <a:lstStyle/>
          <a:p>
            <a:fld id="{9D9CC52F-1A39-45FF-BF4F-DC6B8923C628}" type="datetime1">
              <a:rPr lang="en-IN" smtClean="0"/>
              <a:pPr/>
              <a:t>20-04-2022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6</a:t>
            </a:fld>
            <a:endParaRPr lang="en-IN"/>
          </a:p>
        </p:txBody>
      </p:sp>
    </p:spTree>
    <p:extLst>
      <p:ext uri="{BB962C8B-B14F-4D97-AF65-F5344CB8AC3E}">
        <p14:creationId xmlns="" xmlns:p14="http://schemas.microsoft.com/office/powerpoint/2010/main" val="14057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24000"/>
            <a:ext cx="7848600" cy="4800600"/>
          </a:xfrm>
        </p:spPr>
        <p:txBody>
          <a:bodyPr>
            <a:noAutofit/>
          </a:bodyPr>
          <a:lstStyle/>
          <a:p>
            <a:pPr algn="just">
              <a:lnSpc>
                <a:spcPct val="150000"/>
              </a:lnSpc>
            </a:pPr>
            <a:r>
              <a:rPr lang="en-US" dirty="0" smtClean="0">
                <a:latin typeface="Times New Roman" pitchFamily="18" charset="0"/>
                <a:cs typeface="Times New Roman" pitchFamily="18" charset="0"/>
              </a:rPr>
              <a:t>The complexity of goods trade increases with the multiple en route handoffs between different parties involved in the goods  over </a:t>
            </a:r>
            <a:r>
              <a:rPr lang="en-US" dirty="0" err="1" smtClean="0">
                <a:latin typeface="Times New Roman" pitchFamily="18" charset="0"/>
                <a:cs typeface="Times New Roman" pitchFamily="18" charset="0"/>
              </a:rPr>
              <a:t>ment</a:t>
            </a:r>
            <a:r>
              <a:rPr lang="en-US" dirty="0" smtClean="0">
                <a:latin typeface="Times New Roman" pitchFamily="18" charset="0"/>
                <a:cs typeface="Times New Roman" pitchFamily="18" charset="0"/>
              </a:rPr>
              <a:t> process. End-to-end shipping visibility becomes significantly challenging to put together.</a:t>
            </a:r>
          </a:p>
          <a:p>
            <a:pPr algn="just">
              <a:lnSpc>
                <a:spcPct val="150000"/>
              </a:lnSpc>
            </a:pPr>
            <a:r>
              <a:rPr lang="en-US" dirty="0" smtClean="0">
                <a:latin typeface="Times New Roman" pitchFamily="18" charset="0"/>
                <a:cs typeface="Times New Roman" pitchFamily="18" charset="0"/>
              </a:rPr>
              <a:t>Moreover, our system lets the reconciled and approved CA and PAs be sent to the customer’s (shipper, supplier, or carrier) existing ERP systems via the API interfaces. Thus, our system is seamlessly integrated with the customer’s downstream applications.</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7</a:t>
            </a:fld>
            <a:endParaRPr lang="en-IN"/>
          </a:p>
        </p:txBody>
      </p:sp>
      <p:sp>
        <p:nvSpPr>
          <p:cNvPr id="7" name="Title 1"/>
          <p:cNvSpPr>
            <a:spLocks noGrp="1"/>
          </p:cNvSpPr>
          <p:nvPr>
            <p:ph type="title"/>
          </p:nvPr>
        </p:nvSpPr>
        <p:spPr>
          <a:xfrm>
            <a:off x="457200" y="381000"/>
            <a:ext cx="8229600" cy="1080120"/>
          </a:xfrm>
        </p:spPr>
        <p:txBody>
          <a:bodyPr>
            <a:normAutofit/>
          </a:bodyPr>
          <a:lstStyle/>
          <a:p>
            <a:r>
              <a:rPr lang="en-US" sz="2400" b="1" dirty="0" smtClean="0">
                <a:latin typeface="Times New Roman" panose="02020603050405020304" pitchFamily="18" charset="0"/>
                <a:cs typeface="Times New Roman" panose="02020603050405020304" pitchFamily="18" charset="0"/>
              </a:rPr>
              <a:t>INTRODUCTION-  Continued…</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2656"/>
            <a:ext cx="8229600" cy="1368152"/>
          </a:xfrm>
        </p:spPr>
        <p:txBody>
          <a:bodyPr>
            <a:normAutofit/>
          </a:bodyPr>
          <a:lstStyle/>
          <a:p>
            <a:r>
              <a:rPr lang="en-IN" sz="2400" b="1" dirty="0">
                <a:latin typeface="Times New Roman" pitchFamily="18" charset="0"/>
                <a:cs typeface="Times New Roman" pitchFamily="18" charset="0"/>
              </a:rPr>
              <a:t>LITERATURE REVIEW</a:t>
            </a:r>
            <a:endParaRPr lang="en-US" sz="2400" b="1" dirty="0"/>
          </a:p>
        </p:txBody>
      </p:sp>
      <p:sp>
        <p:nvSpPr>
          <p:cNvPr id="2" name="Content Placeholder 1"/>
          <p:cNvSpPr>
            <a:spLocks noGrp="1"/>
          </p:cNvSpPr>
          <p:nvPr>
            <p:ph idx="1"/>
          </p:nvPr>
        </p:nvSpPr>
        <p:spPr>
          <a:xfrm>
            <a:off x="457200" y="1844824"/>
            <a:ext cx="8229600" cy="4162467"/>
          </a:xfrm>
        </p:spPr>
        <p:txBody>
          <a:bodyPr>
            <a:normAutofit/>
          </a:bodyPr>
          <a:lstStyle/>
          <a:p>
            <a:pPr>
              <a:buFont typeface="Wingdings" pitchFamily="2" charset="2"/>
              <a:buChar char="Ø"/>
            </a:pPr>
            <a:endParaRPr lang="en-US" sz="2000" dirty="0">
              <a:latin typeface="Times New Roman" pitchFamily="18" charset="0"/>
              <a:cs typeface="Times New Roman" pitchFamily="18" charset="0"/>
            </a:endParaRPr>
          </a:p>
          <a:p>
            <a:endParaRPr lang="en-US" sz="2400" dirty="0"/>
          </a:p>
        </p:txBody>
      </p:sp>
      <p:sp>
        <p:nvSpPr>
          <p:cNvPr id="6" name="Date Placeholder 5">
            <a:extLst>
              <a:ext uri="{FF2B5EF4-FFF2-40B4-BE49-F238E27FC236}">
                <a16:creationId xmlns="" xmlns:a16="http://schemas.microsoft.com/office/drawing/2014/main" id="{5ABC3FF2-38AE-4C11-85F7-B2B1B08D8730}"/>
              </a:ext>
            </a:extLst>
          </p:cNvPr>
          <p:cNvSpPr>
            <a:spLocks noGrp="1"/>
          </p:cNvSpPr>
          <p:nvPr>
            <p:ph type="dt" sz="half" idx="10"/>
          </p:nvPr>
        </p:nvSpPr>
        <p:spPr/>
        <p:txBody>
          <a:bodyPr/>
          <a:lstStyle/>
          <a:p>
            <a:fld id="{6895D223-330B-46C2-80AA-364D74E53CFC}" type="datetime1">
              <a:rPr lang="en-IN" smtClean="0"/>
              <a:pPr/>
              <a:t>20-04-2022</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pPr/>
              <a:t>8</a:t>
            </a:fld>
            <a:endParaRPr lang="en-IN"/>
          </a:p>
        </p:txBody>
      </p:sp>
    </p:spTree>
    <p:extLst>
      <p:ext uri="{BB962C8B-B14F-4D97-AF65-F5344CB8AC3E}">
        <p14:creationId xmlns="" xmlns:p14="http://schemas.microsoft.com/office/powerpoint/2010/main" val="172504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b="1" dirty="0" smtClean="0">
                <a:latin typeface="Times New Roman" pitchFamily="18" charset="0"/>
                <a:cs typeface="Times New Roman" pitchFamily="18" charset="0"/>
              </a:rPr>
              <a:t>TITLE: “</a:t>
            </a:r>
            <a:r>
              <a:rPr lang="en-US" sz="1600" b="1" dirty="0" err="1" smtClean="0">
                <a:latin typeface="Times New Roman" pitchFamily="18" charset="0"/>
                <a:cs typeface="Times New Roman" pitchFamily="18" charset="0"/>
              </a:rPr>
              <a:t>Blockchain</a:t>
            </a:r>
            <a:r>
              <a:rPr lang="en-US" sz="1600" b="1" dirty="0" smtClean="0">
                <a:latin typeface="Times New Roman" pitchFamily="18" charset="0"/>
                <a:cs typeface="Times New Roman" pitchFamily="18" charset="0"/>
              </a:rPr>
              <a:t> based e-invoicing platform for </a:t>
            </a:r>
            <a:br>
              <a:rPr lang="en-US" sz="1600" b="1" dirty="0" smtClean="0">
                <a:latin typeface="Times New Roman" pitchFamily="18" charset="0"/>
                <a:cs typeface="Times New Roman" pitchFamily="18" charset="0"/>
              </a:rPr>
            </a:br>
            <a:r>
              <a:rPr lang="en-US" sz="1600" b="1" dirty="0" smtClean="0">
                <a:latin typeface="Times New Roman" pitchFamily="18" charset="0"/>
                <a:cs typeface="Times New Roman" pitchFamily="18" charset="0"/>
              </a:rPr>
              <a:t>              global trade,” </a:t>
            </a:r>
            <a:br>
              <a:rPr lang="en-US" sz="1600" b="1" dirty="0" smtClean="0">
                <a:latin typeface="Times New Roman" pitchFamily="18" charset="0"/>
                <a:cs typeface="Times New Roman" pitchFamily="18" charset="0"/>
              </a:rPr>
            </a:br>
            <a:r>
              <a:rPr lang="en-US" sz="1600" b="1" dirty="0" smtClean="0">
                <a:latin typeface="Times New Roman" pitchFamily="18" charset="0"/>
                <a:cs typeface="Times New Roman" pitchFamily="18" charset="0"/>
              </a:rPr>
              <a:t/>
            </a:r>
            <a:br>
              <a:rPr lang="en-US" sz="1600" b="1"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AUTHORS’S: K. </a:t>
            </a:r>
            <a:r>
              <a:rPr lang="en-US" sz="1600" dirty="0" err="1" smtClean="0">
                <a:latin typeface="Times New Roman" pitchFamily="18" charset="0"/>
                <a:cs typeface="Times New Roman" pitchFamily="18" charset="0"/>
              </a:rPr>
              <a:t>Narayanam</a:t>
            </a:r>
            <a:r>
              <a:rPr lang="en-US" sz="1600" dirty="0" smtClean="0">
                <a:latin typeface="Times New Roman" pitchFamily="18" charset="0"/>
                <a:cs typeface="Times New Roman" pitchFamily="18" charset="0"/>
              </a:rPr>
              <a:t>, S. </a:t>
            </a:r>
            <a:r>
              <a:rPr lang="en-US" sz="1600" dirty="0" err="1" smtClean="0">
                <a:latin typeface="Times New Roman" pitchFamily="18" charset="0"/>
                <a:cs typeface="Times New Roman" pitchFamily="18" charset="0"/>
              </a:rPr>
              <a:t>Goel</a:t>
            </a:r>
            <a:r>
              <a:rPr lang="en-US" sz="1600" dirty="0" smtClean="0">
                <a:latin typeface="Times New Roman" pitchFamily="18" charset="0"/>
                <a:cs typeface="Times New Roman" pitchFamily="18" charset="0"/>
              </a:rPr>
              <a:t>, A. Singh, Y. </a:t>
            </a:r>
            <a:r>
              <a:rPr lang="en-US" sz="1600" dirty="0" err="1" smtClean="0">
                <a:latin typeface="Times New Roman" pitchFamily="18" charset="0"/>
                <a:cs typeface="Times New Roman" pitchFamily="18" charset="0"/>
              </a:rPr>
              <a:t>Shrinivasan</a:t>
            </a:r>
            <a:r>
              <a:rPr lang="en-US" sz="1600" dirty="0" smtClean="0">
                <a:latin typeface="Times New Roman" pitchFamily="18" charset="0"/>
                <a:cs typeface="Times New Roman" pitchFamily="18" charset="0"/>
              </a:rPr>
              <a:t>,</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S. </a:t>
            </a:r>
            <a:r>
              <a:rPr lang="en-US" sz="1600" dirty="0" err="1" smtClean="0">
                <a:latin typeface="Times New Roman" pitchFamily="18" charset="0"/>
                <a:cs typeface="Times New Roman" pitchFamily="18" charset="0"/>
              </a:rPr>
              <a:t>Chakraborty</a:t>
            </a:r>
            <a:r>
              <a:rPr lang="en-US" sz="1600" dirty="0" smtClean="0">
                <a:latin typeface="Times New Roman" pitchFamily="18" charset="0"/>
                <a:cs typeface="Times New Roman" pitchFamily="18" charset="0"/>
              </a:rPr>
              <a:t>, P. </a:t>
            </a:r>
            <a:r>
              <a:rPr lang="en-US" sz="1600" dirty="0" err="1" smtClean="0">
                <a:latin typeface="Times New Roman" pitchFamily="18" charset="0"/>
                <a:cs typeface="Times New Roman" pitchFamily="18" charset="0"/>
              </a:rPr>
              <a:t>Selvam</a:t>
            </a:r>
            <a:r>
              <a:rPr lang="en-US" sz="1600" dirty="0" smtClean="0">
                <a:latin typeface="Times New Roman" pitchFamily="18" charset="0"/>
                <a:cs typeface="Times New Roman" pitchFamily="18" charset="0"/>
              </a:rPr>
              <a:t>, V. </a:t>
            </a:r>
            <a:r>
              <a:rPr lang="en-US" sz="1600" dirty="0" err="1" smtClean="0">
                <a:latin typeface="Times New Roman" pitchFamily="18" charset="0"/>
                <a:cs typeface="Times New Roman" pitchFamily="18" charset="0"/>
              </a:rPr>
              <a:t>Choudhary</a:t>
            </a:r>
            <a:r>
              <a:rPr lang="en-US" sz="1600" dirty="0" smtClean="0">
                <a:latin typeface="Times New Roman" pitchFamily="18" charset="0"/>
                <a:cs typeface="Times New Roman" pitchFamily="18" charset="0"/>
              </a:rPr>
              <a:t>, and M. </a:t>
            </a:r>
            <a:r>
              <a:rPr lang="en-US" sz="1600" dirty="0" err="1" smtClean="0">
                <a:latin typeface="Times New Roman" pitchFamily="18" charset="0"/>
                <a:cs typeface="Times New Roman" pitchFamily="18" charset="0"/>
              </a:rPr>
              <a:t>Verma</a:t>
            </a:r>
            <a:r>
              <a:rPr lang="en-US" sz="1600" dirty="0" smtClean="0">
                <a:latin typeface="Times New Roman" pitchFamily="18" charset="0"/>
                <a:cs typeface="Times New Roman" pitchFamily="18" charset="0"/>
              </a:rPr>
              <a:t>, </a:t>
            </a:r>
            <a:br>
              <a:rPr lang="en-US" sz="1600" dirty="0" smtClean="0">
                <a:latin typeface="Times New Roman" pitchFamily="18" charset="0"/>
                <a:cs typeface="Times New Roman" pitchFamily="18" charset="0"/>
              </a:rPr>
            </a:br>
            <a:endParaRPr lang="en-US" sz="1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dirty="0" smtClean="0">
                <a:latin typeface="Times New Roman" pitchFamily="18" charset="0"/>
                <a:cs typeface="Times New Roman" pitchFamily="18" charset="0"/>
              </a:rPr>
              <a:t>This paper presents a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-based e-invoice generation system for the goods carriers where one or more goods carriers are involved in the shipper's goods movement from origin location in one country to a destination location in another country. The generation of an invoice for a carrier primarily uses real-time shipment tracking information and pre-agreed service contract rates between the shipper and the carrier. Our system enhances e-invoicing process efficiency and lower costs for the shippers and carriers participating in global trade. The primary motivations for the organizations to adopt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-based e-invoicing systems are to reduce the number of disputes on invoices, reduce dispute resolution time, and provide real-time auditing.</a:t>
            </a:r>
          </a:p>
          <a:p>
            <a:pPr algn="just">
              <a:lnSpc>
                <a:spcPct val="150000"/>
              </a:lnSpc>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9B7F2CF-3883-4F4C-B632-6E38E4E094B5}" type="datetime1">
              <a:rPr lang="en-IN" smtClean="0"/>
              <a:pPr/>
              <a:t>20-04-2022</a:t>
            </a:fld>
            <a:endParaRPr lang="en-IN"/>
          </a:p>
        </p:txBody>
      </p:sp>
      <p:sp>
        <p:nvSpPr>
          <p:cNvPr id="5" name="Footer Placeholder 4"/>
          <p:cNvSpPr>
            <a:spLocks noGrp="1"/>
          </p:cNvSpPr>
          <p:nvPr>
            <p:ph type="ftr" sz="quarter" idx="11"/>
          </p:nvPr>
        </p:nvSpPr>
        <p:spPr/>
        <p:txBody>
          <a:bodyPr/>
          <a:lstStyle/>
          <a:p>
            <a:r>
              <a:rPr lang="en-IN" smtClean="0"/>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9</a:t>
            </a:fld>
            <a:endParaRPr lang="en-I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1071</TotalTime>
  <Words>2468</Words>
  <Application>Microsoft Office PowerPoint</Application>
  <PresentationFormat>On-screen Show (4:3)</PresentationFormat>
  <Paragraphs>271</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Wood Type</vt:lpstr>
      <vt:lpstr>Slide 1</vt:lpstr>
      <vt:lpstr>Slide 2</vt:lpstr>
      <vt:lpstr>ABSTRACT</vt:lpstr>
      <vt:lpstr>Slide 4</vt:lpstr>
      <vt:lpstr>OBJECTIVES </vt:lpstr>
      <vt:lpstr>INTRODUCTION</vt:lpstr>
      <vt:lpstr>INTRODUCTION-  Continued…</vt:lpstr>
      <vt:lpstr>LITERATURE REVIEW</vt:lpstr>
      <vt:lpstr>TITLE: “Blockchain based e-invoicing platform for                global trade,”   AUTHORS’S: K. Narayanam, S. Goel, A. Singh, Y. Shrinivasan,  S. Chakraborty, P. Selvam, V. Choudhary, and M. Verma,  </vt:lpstr>
      <vt:lpstr>TITLE: “Blockchain-enabled trade finance innovation:  A potential paradigm shift on using letter of credit,”   AUTHORS’S: S. E. Chang, H. L. Luo, and Y. Chen, </vt:lpstr>
      <vt:lpstr>TITLE: “Blockchain-based settlement for   asset trading,”   AUTHORS’S: J. Chiu and T. V. Koeppl,   </vt:lpstr>
      <vt:lpstr>TITLE: “Adoption of blockchain technology in   trade finance process,”   AUTHORS’S: A. Bogucharskov, I. Pokamestov, K. Adamova,       and Z. N. Tropina,  </vt:lpstr>
      <vt:lpstr>TITLE: “Performance benchmarking and optimizing   hyperledger fabric blockchain platform,”   AUTHORS’S: P. Thakkar, S. Nathan, and B. Viswanathan,  </vt:lpstr>
      <vt:lpstr>PROPOSED SYSTEM:</vt:lpstr>
      <vt:lpstr>DESIGN AND METHOLOGIES</vt:lpstr>
      <vt:lpstr>MODULE-1: Claim Advice generation </vt:lpstr>
      <vt:lpstr>MODULE-2: Payment Advice generation  </vt:lpstr>
      <vt:lpstr>MODULE-3: Claim Advice state management </vt:lpstr>
      <vt:lpstr>MODULE-4: Payment Advice state management</vt:lpstr>
      <vt:lpstr>MODULE-5: PRIVACY CONSIDERATIONS </vt:lpstr>
      <vt:lpstr>ARCHITECTURE DIAGRAM</vt:lpstr>
      <vt:lpstr>DATA FLOW DIAGRAM</vt:lpstr>
      <vt:lpstr>ER- DIAGRAM</vt:lpstr>
      <vt:lpstr>ALGORITHAM:</vt:lpstr>
      <vt:lpstr>testing</vt:lpstr>
      <vt:lpstr>Continued..</vt:lpstr>
      <vt:lpstr>RESULTS OF TESTING</vt:lpstr>
      <vt:lpstr>SELLER TEST CASES:</vt:lpstr>
      <vt:lpstr>BUYER - REGISTRATION TEST CASES:</vt:lpstr>
      <vt:lpstr>BUYER –LOGIN  TEST CASES:</vt:lpstr>
      <vt:lpstr>Results analysis</vt:lpstr>
      <vt:lpstr>Slide 32</vt:lpstr>
      <vt:lpstr>Slide 33</vt:lpstr>
      <vt:lpstr>Slide 34</vt:lpstr>
      <vt:lpstr>Slide 35</vt:lpstr>
      <vt:lpstr>Slide 36</vt:lpstr>
      <vt:lpstr>CONCLUSION</vt:lpstr>
      <vt:lpstr>REFERENCES</vt:lpstr>
      <vt:lpstr>Slide 39</vt:lpstr>
      <vt:lpstr>Slide 40</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AVMS</cp:lastModifiedBy>
  <cp:revision>101</cp:revision>
  <dcterms:created xsi:type="dcterms:W3CDTF">2019-08-05T06:49:57Z</dcterms:created>
  <dcterms:modified xsi:type="dcterms:W3CDTF">2022-04-20T09:27:57Z</dcterms:modified>
</cp:coreProperties>
</file>